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81" d="100"/>
          <a:sy n="81" d="100"/>
        </p:scale>
        <p:origin x="754"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05D148F-E426-4545-AACF-6E6FAD2BAAB1}" type="datetimeFigureOut">
              <a:rPr lang="en-US" smtClean="0"/>
              <a:t>9/18/2024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AB1C11C-72FC-4012-AE4E-5C5324E53352}" type="slidenum">
              <a:rPr lang="en-US" smtClean="0"/>
              <a:t>‹#›</a:t>
            </a:fld>
            <a:endParaRPr lang="en-US"/>
          </a:p>
        </p:txBody>
      </p:sp>
    </p:spTree>
    <p:extLst>
      <p:ext uri="{BB962C8B-B14F-4D97-AF65-F5344CB8AC3E}">
        <p14:creationId xmlns:p14="http://schemas.microsoft.com/office/powerpoint/2010/main" val="16080969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AB1C11C-72FC-4012-AE4E-5C5324E53352}" type="slidenum">
              <a:rPr lang="en-US" smtClean="0"/>
              <a:t>1</a:t>
            </a:fld>
            <a:endParaRPr lang="en-US"/>
          </a:p>
        </p:txBody>
      </p:sp>
    </p:spTree>
    <p:extLst>
      <p:ext uri="{BB962C8B-B14F-4D97-AF65-F5344CB8AC3E}">
        <p14:creationId xmlns:p14="http://schemas.microsoft.com/office/powerpoint/2010/main" val="20387392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95A445-F2F4-0B9A-AFD6-B8BB71881BA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B818032-9F84-0907-D9AF-3B910FC2C32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2AD860E-8D60-8107-2E2A-8DDDE89AD1DF}"/>
              </a:ext>
            </a:extLst>
          </p:cNvPr>
          <p:cNvSpPr>
            <a:spLocks noGrp="1"/>
          </p:cNvSpPr>
          <p:nvPr>
            <p:ph type="dt" sz="half" idx="10"/>
          </p:nvPr>
        </p:nvSpPr>
        <p:spPr/>
        <p:txBody>
          <a:bodyPr/>
          <a:lstStyle/>
          <a:p>
            <a:fld id="{D574E8C1-BCB6-47F6-B2E9-0AB3E60C4D7B}" type="datetimeFigureOut">
              <a:rPr lang="en-US" smtClean="0"/>
              <a:t>9/18/2024</a:t>
            </a:fld>
            <a:endParaRPr lang="en-US"/>
          </a:p>
        </p:txBody>
      </p:sp>
      <p:sp>
        <p:nvSpPr>
          <p:cNvPr id="5" name="Footer Placeholder 4">
            <a:extLst>
              <a:ext uri="{FF2B5EF4-FFF2-40B4-BE49-F238E27FC236}">
                <a16:creationId xmlns:a16="http://schemas.microsoft.com/office/drawing/2014/main" id="{521DD0FE-9B81-7E2A-94B9-204B9E65CAE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5209559-4FD4-DA6F-7D88-44525FE2D727}"/>
              </a:ext>
            </a:extLst>
          </p:cNvPr>
          <p:cNvSpPr>
            <a:spLocks noGrp="1"/>
          </p:cNvSpPr>
          <p:nvPr>
            <p:ph type="sldNum" sz="quarter" idx="12"/>
          </p:nvPr>
        </p:nvSpPr>
        <p:spPr/>
        <p:txBody>
          <a:bodyPr/>
          <a:lstStyle/>
          <a:p>
            <a:fld id="{0A0FEADC-8428-4C81-B6EC-ACEF63312DF1}" type="slidenum">
              <a:rPr lang="en-US" smtClean="0"/>
              <a:t>‹#›</a:t>
            </a:fld>
            <a:endParaRPr lang="en-US"/>
          </a:p>
        </p:txBody>
      </p:sp>
    </p:spTree>
    <p:extLst>
      <p:ext uri="{BB962C8B-B14F-4D97-AF65-F5344CB8AC3E}">
        <p14:creationId xmlns:p14="http://schemas.microsoft.com/office/powerpoint/2010/main" val="4885958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DA9884-8325-3E77-D1B3-30F81A87359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A648ACA-803A-D2BE-0C0E-F49FACB3EB0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02D7750-3DB7-9844-879E-745D629F9DC0}"/>
              </a:ext>
            </a:extLst>
          </p:cNvPr>
          <p:cNvSpPr>
            <a:spLocks noGrp="1"/>
          </p:cNvSpPr>
          <p:nvPr>
            <p:ph type="dt" sz="half" idx="10"/>
          </p:nvPr>
        </p:nvSpPr>
        <p:spPr/>
        <p:txBody>
          <a:bodyPr/>
          <a:lstStyle/>
          <a:p>
            <a:fld id="{D574E8C1-BCB6-47F6-B2E9-0AB3E60C4D7B}" type="datetimeFigureOut">
              <a:rPr lang="en-US" smtClean="0"/>
              <a:t>9/18/2024</a:t>
            </a:fld>
            <a:endParaRPr lang="en-US"/>
          </a:p>
        </p:txBody>
      </p:sp>
      <p:sp>
        <p:nvSpPr>
          <p:cNvPr id="5" name="Footer Placeholder 4">
            <a:extLst>
              <a:ext uri="{FF2B5EF4-FFF2-40B4-BE49-F238E27FC236}">
                <a16:creationId xmlns:a16="http://schemas.microsoft.com/office/drawing/2014/main" id="{21E1414E-F424-99D1-4A16-0300B88038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BFA1175-0560-7B2E-5184-D322A32C788F}"/>
              </a:ext>
            </a:extLst>
          </p:cNvPr>
          <p:cNvSpPr>
            <a:spLocks noGrp="1"/>
          </p:cNvSpPr>
          <p:nvPr>
            <p:ph type="sldNum" sz="quarter" idx="12"/>
          </p:nvPr>
        </p:nvSpPr>
        <p:spPr/>
        <p:txBody>
          <a:bodyPr/>
          <a:lstStyle/>
          <a:p>
            <a:fld id="{0A0FEADC-8428-4C81-B6EC-ACEF63312DF1}" type="slidenum">
              <a:rPr lang="en-US" smtClean="0"/>
              <a:t>‹#›</a:t>
            </a:fld>
            <a:endParaRPr lang="en-US"/>
          </a:p>
        </p:txBody>
      </p:sp>
    </p:spTree>
    <p:extLst>
      <p:ext uri="{BB962C8B-B14F-4D97-AF65-F5344CB8AC3E}">
        <p14:creationId xmlns:p14="http://schemas.microsoft.com/office/powerpoint/2010/main" val="35594961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0427CCF-D166-8694-353B-75BD22133C4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54A3581-6387-1467-1DEE-65B6CF71F20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DA0AE9F-684E-9544-019A-EC99FB84165C}"/>
              </a:ext>
            </a:extLst>
          </p:cNvPr>
          <p:cNvSpPr>
            <a:spLocks noGrp="1"/>
          </p:cNvSpPr>
          <p:nvPr>
            <p:ph type="dt" sz="half" idx="10"/>
          </p:nvPr>
        </p:nvSpPr>
        <p:spPr/>
        <p:txBody>
          <a:bodyPr/>
          <a:lstStyle/>
          <a:p>
            <a:fld id="{D574E8C1-BCB6-47F6-B2E9-0AB3E60C4D7B}" type="datetimeFigureOut">
              <a:rPr lang="en-US" smtClean="0"/>
              <a:t>9/18/2024</a:t>
            </a:fld>
            <a:endParaRPr lang="en-US"/>
          </a:p>
        </p:txBody>
      </p:sp>
      <p:sp>
        <p:nvSpPr>
          <p:cNvPr id="5" name="Footer Placeholder 4">
            <a:extLst>
              <a:ext uri="{FF2B5EF4-FFF2-40B4-BE49-F238E27FC236}">
                <a16:creationId xmlns:a16="http://schemas.microsoft.com/office/drawing/2014/main" id="{87657AF1-F510-9800-AF2D-EDB793040B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57C7473-FD8F-F196-DB3A-09E0B10E54A6}"/>
              </a:ext>
            </a:extLst>
          </p:cNvPr>
          <p:cNvSpPr>
            <a:spLocks noGrp="1"/>
          </p:cNvSpPr>
          <p:nvPr>
            <p:ph type="sldNum" sz="quarter" idx="12"/>
          </p:nvPr>
        </p:nvSpPr>
        <p:spPr/>
        <p:txBody>
          <a:bodyPr/>
          <a:lstStyle/>
          <a:p>
            <a:fld id="{0A0FEADC-8428-4C81-B6EC-ACEF63312DF1}" type="slidenum">
              <a:rPr lang="en-US" smtClean="0"/>
              <a:t>‹#›</a:t>
            </a:fld>
            <a:endParaRPr lang="en-US"/>
          </a:p>
        </p:txBody>
      </p:sp>
    </p:spTree>
    <p:extLst>
      <p:ext uri="{BB962C8B-B14F-4D97-AF65-F5344CB8AC3E}">
        <p14:creationId xmlns:p14="http://schemas.microsoft.com/office/powerpoint/2010/main" val="86688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36139B-79D4-FB67-9C4F-3C49D5256D8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73C1BF3-F048-6DEB-C890-6D2692C6486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5381F0-2724-2BDA-A477-1A2A49906FE7}"/>
              </a:ext>
            </a:extLst>
          </p:cNvPr>
          <p:cNvSpPr>
            <a:spLocks noGrp="1"/>
          </p:cNvSpPr>
          <p:nvPr>
            <p:ph type="dt" sz="half" idx="10"/>
          </p:nvPr>
        </p:nvSpPr>
        <p:spPr/>
        <p:txBody>
          <a:bodyPr/>
          <a:lstStyle/>
          <a:p>
            <a:fld id="{D574E8C1-BCB6-47F6-B2E9-0AB3E60C4D7B}" type="datetimeFigureOut">
              <a:rPr lang="en-US" smtClean="0"/>
              <a:t>9/18/2024</a:t>
            </a:fld>
            <a:endParaRPr lang="en-US"/>
          </a:p>
        </p:txBody>
      </p:sp>
      <p:sp>
        <p:nvSpPr>
          <p:cNvPr id="5" name="Footer Placeholder 4">
            <a:extLst>
              <a:ext uri="{FF2B5EF4-FFF2-40B4-BE49-F238E27FC236}">
                <a16:creationId xmlns:a16="http://schemas.microsoft.com/office/drawing/2014/main" id="{4113D863-1C16-16B8-BBD4-B65C6E04CB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8010A2-A738-AAB8-274F-9307FBADDD86}"/>
              </a:ext>
            </a:extLst>
          </p:cNvPr>
          <p:cNvSpPr>
            <a:spLocks noGrp="1"/>
          </p:cNvSpPr>
          <p:nvPr>
            <p:ph type="sldNum" sz="quarter" idx="12"/>
          </p:nvPr>
        </p:nvSpPr>
        <p:spPr/>
        <p:txBody>
          <a:bodyPr/>
          <a:lstStyle/>
          <a:p>
            <a:fld id="{0A0FEADC-8428-4C81-B6EC-ACEF63312DF1}" type="slidenum">
              <a:rPr lang="en-US" smtClean="0"/>
              <a:t>‹#›</a:t>
            </a:fld>
            <a:endParaRPr lang="en-US"/>
          </a:p>
        </p:txBody>
      </p:sp>
    </p:spTree>
    <p:extLst>
      <p:ext uri="{BB962C8B-B14F-4D97-AF65-F5344CB8AC3E}">
        <p14:creationId xmlns:p14="http://schemas.microsoft.com/office/powerpoint/2010/main" val="33051040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AF82C5-9053-23C5-1FB1-17229D9A02B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9638ECE-9C09-91AA-64E4-312A82421BB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DFD01F0-98FE-F810-0A9E-DB57960FF443}"/>
              </a:ext>
            </a:extLst>
          </p:cNvPr>
          <p:cNvSpPr>
            <a:spLocks noGrp="1"/>
          </p:cNvSpPr>
          <p:nvPr>
            <p:ph type="dt" sz="half" idx="10"/>
          </p:nvPr>
        </p:nvSpPr>
        <p:spPr/>
        <p:txBody>
          <a:bodyPr/>
          <a:lstStyle/>
          <a:p>
            <a:fld id="{D574E8C1-BCB6-47F6-B2E9-0AB3E60C4D7B}" type="datetimeFigureOut">
              <a:rPr lang="en-US" smtClean="0"/>
              <a:t>9/18/2024</a:t>
            </a:fld>
            <a:endParaRPr lang="en-US"/>
          </a:p>
        </p:txBody>
      </p:sp>
      <p:sp>
        <p:nvSpPr>
          <p:cNvPr id="5" name="Footer Placeholder 4">
            <a:extLst>
              <a:ext uri="{FF2B5EF4-FFF2-40B4-BE49-F238E27FC236}">
                <a16:creationId xmlns:a16="http://schemas.microsoft.com/office/drawing/2014/main" id="{F3C5C053-5944-82C2-DEF8-8AE882346DB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FA7A28-E477-A21C-9BF9-C94956523E4F}"/>
              </a:ext>
            </a:extLst>
          </p:cNvPr>
          <p:cNvSpPr>
            <a:spLocks noGrp="1"/>
          </p:cNvSpPr>
          <p:nvPr>
            <p:ph type="sldNum" sz="quarter" idx="12"/>
          </p:nvPr>
        </p:nvSpPr>
        <p:spPr/>
        <p:txBody>
          <a:bodyPr/>
          <a:lstStyle/>
          <a:p>
            <a:fld id="{0A0FEADC-8428-4C81-B6EC-ACEF63312DF1}" type="slidenum">
              <a:rPr lang="en-US" smtClean="0"/>
              <a:t>‹#›</a:t>
            </a:fld>
            <a:endParaRPr lang="en-US"/>
          </a:p>
        </p:txBody>
      </p:sp>
    </p:spTree>
    <p:extLst>
      <p:ext uri="{BB962C8B-B14F-4D97-AF65-F5344CB8AC3E}">
        <p14:creationId xmlns:p14="http://schemas.microsoft.com/office/powerpoint/2010/main" val="27999496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5D7A2C-3E25-71F3-4590-06119A644A9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1504519-B586-03C4-5BC3-F7A019E4FF7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3939947-A5CB-A8B2-8A48-3B70FD9533C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22BA7F3-DADB-2F75-5E57-6FB4429511ED}"/>
              </a:ext>
            </a:extLst>
          </p:cNvPr>
          <p:cNvSpPr>
            <a:spLocks noGrp="1"/>
          </p:cNvSpPr>
          <p:nvPr>
            <p:ph type="dt" sz="half" idx="10"/>
          </p:nvPr>
        </p:nvSpPr>
        <p:spPr/>
        <p:txBody>
          <a:bodyPr/>
          <a:lstStyle/>
          <a:p>
            <a:fld id="{D574E8C1-BCB6-47F6-B2E9-0AB3E60C4D7B}" type="datetimeFigureOut">
              <a:rPr lang="en-US" smtClean="0"/>
              <a:t>9/18/2024</a:t>
            </a:fld>
            <a:endParaRPr lang="en-US"/>
          </a:p>
        </p:txBody>
      </p:sp>
      <p:sp>
        <p:nvSpPr>
          <p:cNvPr id="6" name="Footer Placeholder 5">
            <a:extLst>
              <a:ext uri="{FF2B5EF4-FFF2-40B4-BE49-F238E27FC236}">
                <a16:creationId xmlns:a16="http://schemas.microsoft.com/office/drawing/2014/main" id="{1B626020-123F-7E7F-D314-11BBD5749C9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FF0197C-6970-2B0B-8658-99DD43726594}"/>
              </a:ext>
            </a:extLst>
          </p:cNvPr>
          <p:cNvSpPr>
            <a:spLocks noGrp="1"/>
          </p:cNvSpPr>
          <p:nvPr>
            <p:ph type="sldNum" sz="quarter" idx="12"/>
          </p:nvPr>
        </p:nvSpPr>
        <p:spPr/>
        <p:txBody>
          <a:bodyPr/>
          <a:lstStyle/>
          <a:p>
            <a:fld id="{0A0FEADC-8428-4C81-B6EC-ACEF63312DF1}" type="slidenum">
              <a:rPr lang="en-US" smtClean="0"/>
              <a:t>‹#›</a:t>
            </a:fld>
            <a:endParaRPr lang="en-US"/>
          </a:p>
        </p:txBody>
      </p:sp>
    </p:spTree>
    <p:extLst>
      <p:ext uri="{BB962C8B-B14F-4D97-AF65-F5344CB8AC3E}">
        <p14:creationId xmlns:p14="http://schemas.microsoft.com/office/powerpoint/2010/main" val="39273913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1B915-31E3-D50F-6041-4CC1A950589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1AEF26A-06D0-E485-A574-B8A5AEB9493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432759B-DD62-BD0F-B75D-3B271AACB03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359A7F3-9A22-979D-BAF2-750C3A578FF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7774631-5DBB-369C-D5B2-7077120D1FB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066DE54-EA73-B009-2B0E-236296E00180}"/>
              </a:ext>
            </a:extLst>
          </p:cNvPr>
          <p:cNvSpPr>
            <a:spLocks noGrp="1"/>
          </p:cNvSpPr>
          <p:nvPr>
            <p:ph type="dt" sz="half" idx="10"/>
          </p:nvPr>
        </p:nvSpPr>
        <p:spPr/>
        <p:txBody>
          <a:bodyPr/>
          <a:lstStyle/>
          <a:p>
            <a:fld id="{D574E8C1-BCB6-47F6-B2E9-0AB3E60C4D7B}" type="datetimeFigureOut">
              <a:rPr lang="en-US" smtClean="0"/>
              <a:t>9/18/2024</a:t>
            </a:fld>
            <a:endParaRPr lang="en-US"/>
          </a:p>
        </p:txBody>
      </p:sp>
      <p:sp>
        <p:nvSpPr>
          <p:cNvPr id="8" name="Footer Placeholder 7">
            <a:extLst>
              <a:ext uri="{FF2B5EF4-FFF2-40B4-BE49-F238E27FC236}">
                <a16:creationId xmlns:a16="http://schemas.microsoft.com/office/drawing/2014/main" id="{049A8DF5-E7AF-362F-76FB-DDFA5A9F73C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B5638FA-127D-3DD9-6632-70FF5E914FA1}"/>
              </a:ext>
            </a:extLst>
          </p:cNvPr>
          <p:cNvSpPr>
            <a:spLocks noGrp="1"/>
          </p:cNvSpPr>
          <p:nvPr>
            <p:ph type="sldNum" sz="quarter" idx="12"/>
          </p:nvPr>
        </p:nvSpPr>
        <p:spPr/>
        <p:txBody>
          <a:bodyPr/>
          <a:lstStyle/>
          <a:p>
            <a:fld id="{0A0FEADC-8428-4C81-B6EC-ACEF63312DF1}" type="slidenum">
              <a:rPr lang="en-US" smtClean="0"/>
              <a:t>‹#›</a:t>
            </a:fld>
            <a:endParaRPr lang="en-US"/>
          </a:p>
        </p:txBody>
      </p:sp>
    </p:spTree>
    <p:extLst>
      <p:ext uri="{BB962C8B-B14F-4D97-AF65-F5344CB8AC3E}">
        <p14:creationId xmlns:p14="http://schemas.microsoft.com/office/powerpoint/2010/main" val="39755088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AD7F29-7DF0-C53E-BE29-41459DF93E1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1016B0F-F6DE-BA86-5C27-D70A2097DB6F}"/>
              </a:ext>
            </a:extLst>
          </p:cNvPr>
          <p:cNvSpPr>
            <a:spLocks noGrp="1"/>
          </p:cNvSpPr>
          <p:nvPr>
            <p:ph type="dt" sz="half" idx="10"/>
          </p:nvPr>
        </p:nvSpPr>
        <p:spPr/>
        <p:txBody>
          <a:bodyPr/>
          <a:lstStyle/>
          <a:p>
            <a:fld id="{D574E8C1-BCB6-47F6-B2E9-0AB3E60C4D7B}" type="datetimeFigureOut">
              <a:rPr lang="en-US" smtClean="0"/>
              <a:t>9/18/2024</a:t>
            </a:fld>
            <a:endParaRPr lang="en-US"/>
          </a:p>
        </p:txBody>
      </p:sp>
      <p:sp>
        <p:nvSpPr>
          <p:cNvPr id="4" name="Footer Placeholder 3">
            <a:extLst>
              <a:ext uri="{FF2B5EF4-FFF2-40B4-BE49-F238E27FC236}">
                <a16:creationId xmlns:a16="http://schemas.microsoft.com/office/drawing/2014/main" id="{DE135D35-36A9-8C7A-E491-4BD822B18A8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D846CFA-09F8-D670-733D-7BAF91426C32}"/>
              </a:ext>
            </a:extLst>
          </p:cNvPr>
          <p:cNvSpPr>
            <a:spLocks noGrp="1"/>
          </p:cNvSpPr>
          <p:nvPr>
            <p:ph type="sldNum" sz="quarter" idx="12"/>
          </p:nvPr>
        </p:nvSpPr>
        <p:spPr/>
        <p:txBody>
          <a:bodyPr/>
          <a:lstStyle/>
          <a:p>
            <a:fld id="{0A0FEADC-8428-4C81-B6EC-ACEF63312DF1}" type="slidenum">
              <a:rPr lang="en-US" smtClean="0"/>
              <a:t>‹#›</a:t>
            </a:fld>
            <a:endParaRPr lang="en-US"/>
          </a:p>
        </p:txBody>
      </p:sp>
    </p:spTree>
    <p:extLst>
      <p:ext uri="{BB962C8B-B14F-4D97-AF65-F5344CB8AC3E}">
        <p14:creationId xmlns:p14="http://schemas.microsoft.com/office/powerpoint/2010/main" val="4516020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2B6CA80-02E6-8142-F68C-DE0D58F8D40D}"/>
              </a:ext>
            </a:extLst>
          </p:cNvPr>
          <p:cNvSpPr>
            <a:spLocks noGrp="1"/>
          </p:cNvSpPr>
          <p:nvPr>
            <p:ph type="dt" sz="half" idx="10"/>
          </p:nvPr>
        </p:nvSpPr>
        <p:spPr/>
        <p:txBody>
          <a:bodyPr/>
          <a:lstStyle/>
          <a:p>
            <a:fld id="{D574E8C1-BCB6-47F6-B2E9-0AB3E60C4D7B}" type="datetimeFigureOut">
              <a:rPr lang="en-US" smtClean="0"/>
              <a:t>9/18/2024</a:t>
            </a:fld>
            <a:endParaRPr lang="en-US"/>
          </a:p>
        </p:txBody>
      </p:sp>
      <p:sp>
        <p:nvSpPr>
          <p:cNvPr id="3" name="Footer Placeholder 2">
            <a:extLst>
              <a:ext uri="{FF2B5EF4-FFF2-40B4-BE49-F238E27FC236}">
                <a16:creationId xmlns:a16="http://schemas.microsoft.com/office/drawing/2014/main" id="{73EC5DCF-348D-E668-7D8D-DD1517CA6E2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E11A5ED-E2D2-706F-E23F-75FD0A207174}"/>
              </a:ext>
            </a:extLst>
          </p:cNvPr>
          <p:cNvSpPr>
            <a:spLocks noGrp="1"/>
          </p:cNvSpPr>
          <p:nvPr>
            <p:ph type="sldNum" sz="quarter" idx="12"/>
          </p:nvPr>
        </p:nvSpPr>
        <p:spPr/>
        <p:txBody>
          <a:bodyPr/>
          <a:lstStyle/>
          <a:p>
            <a:fld id="{0A0FEADC-8428-4C81-B6EC-ACEF63312DF1}" type="slidenum">
              <a:rPr lang="en-US" smtClean="0"/>
              <a:t>‹#›</a:t>
            </a:fld>
            <a:endParaRPr lang="en-US"/>
          </a:p>
        </p:txBody>
      </p:sp>
    </p:spTree>
    <p:extLst>
      <p:ext uri="{BB962C8B-B14F-4D97-AF65-F5344CB8AC3E}">
        <p14:creationId xmlns:p14="http://schemas.microsoft.com/office/powerpoint/2010/main" val="3387444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E5C0B9-C115-4380-B3F4-1CE80266206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6475F1F-AD64-57D6-2B01-5AF79C7B1D0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138C8B3-A8E5-8008-2FDD-83BDFBD458E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4B67175-A86D-A915-EB17-30B9219D976A}"/>
              </a:ext>
            </a:extLst>
          </p:cNvPr>
          <p:cNvSpPr>
            <a:spLocks noGrp="1"/>
          </p:cNvSpPr>
          <p:nvPr>
            <p:ph type="dt" sz="half" idx="10"/>
          </p:nvPr>
        </p:nvSpPr>
        <p:spPr/>
        <p:txBody>
          <a:bodyPr/>
          <a:lstStyle/>
          <a:p>
            <a:fld id="{D574E8C1-BCB6-47F6-B2E9-0AB3E60C4D7B}" type="datetimeFigureOut">
              <a:rPr lang="en-US" smtClean="0"/>
              <a:t>9/18/2024</a:t>
            </a:fld>
            <a:endParaRPr lang="en-US"/>
          </a:p>
        </p:txBody>
      </p:sp>
      <p:sp>
        <p:nvSpPr>
          <p:cNvPr id="6" name="Footer Placeholder 5">
            <a:extLst>
              <a:ext uri="{FF2B5EF4-FFF2-40B4-BE49-F238E27FC236}">
                <a16:creationId xmlns:a16="http://schemas.microsoft.com/office/drawing/2014/main" id="{E884320F-C50C-1E9C-03C5-316C727077B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41C3E1F-797B-32AC-A49A-BBC3E5B92EC5}"/>
              </a:ext>
            </a:extLst>
          </p:cNvPr>
          <p:cNvSpPr>
            <a:spLocks noGrp="1"/>
          </p:cNvSpPr>
          <p:nvPr>
            <p:ph type="sldNum" sz="quarter" idx="12"/>
          </p:nvPr>
        </p:nvSpPr>
        <p:spPr/>
        <p:txBody>
          <a:bodyPr/>
          <a:lstStyle/>
          <a:p>
            <a:fld id="{0A0FEADC-8428-4C81-B6EC-ACEF63312DF1}" type="slidenum">
              <a:rPr lang="en-US" smtClean="0"/>
              <a:t>‹#›</a:t>
            </a:fld>
            <a:endParaRPr lang="en-US"/>
          </a:p>
        </p:txBody>
      </p:sp>
    </p:spTree>
    <p:extLst>
      <p:ext uri="{BB962C8B-B14F-4D97-AF65-F5344CB8AC3E}">
        <p14:creationId xmlns:p14="http://schemas.microsoft.com/office/powerpoint/2010/main" val="3644803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41ECE9-5D56-2F43-255F-CE2384EAFB7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D1987B2-232C-6E83-E56B-C15F6E45BC1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4A29A48-2560-4720-CC1B-ECCCF848FF4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2B4A83C-5ACF-1364-1C8D-67930565F681}"/>
              </a:ext>
            </a:extLst>
          </p:cNvPr>
          <p:cNvSpPr>
            <a:spLocks noGrp="1"/>
          </p:cNvSpPr>
          <p:nvPr>
            <p:ph type="dt" sz="half" idx="10"/>
          </p:nvPr>
        </p:nvSpPr>
        <p:spPr/>
        <p:txBody>
          <a:bodyPr/>
          <a:lstStyle/>
          <a:p>
            <a:fld id="{D574E8C1-BCB6-47F6-B2E9-0AB3E60C4D7B}" type="datetimeFigureOut">
              <a:rPr lang="en-US" smtClean="0"/>
              <a:t>9/18/2024</a:t>
            </a:fld>
            <a:endParaRPr lang="en-US"/>
          </a:p>
        </p:txBody>
      </p:sp>
      <p:sp>
        <p:nvSpPr>
          <p:cNvPr id="6" name="Footer Placeholder 5">
            <a:extLst>
              <a:ext uri="{FF2B5EF4-FFF2-40B4-BE49-F238E27FC236}">
                <a16:creationId xmlns:a16="http://schemas.microsoft.com/office/drawing/2014/main" id="{A221D7DC-8418-7FD5-F6A5-9B1F13F3C8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F18FF52-5638-9E27-27BA-AD1866B0EF24}"/>
              </a:ext>
            </a:extLst>
          </p:cNvPr>
          <p:cNvSpPr>
            <a:spLocks noGrp="1"/>
          </p:cNvSpPr>
          <p:nvPr>
            <p:ph type="sldNum" sz="quarter" idx="12"/>
          </p:nvPr>
        </p:nvSpPr>
        <p:spPr/>
        <p:txBody>
          <a:bodyPr/>
          <a:lstStyle/>
          <a:p>
            <a:fld id="{0A0FEADC-8428-4C81-B6EC-ACEF63312DF1}" type="slidenum">
              <a:rPr lang="en-US" smtClean="0"/>
              <a:t>‹#›</a:t>
            </a:fld>
            <a:endParaRPr lang="en-US"/>
          </a:p>
        </p:txBody>
      </p:sp>
    </p:spTree>
    <p:extLst>
      <p:ext uri="{BB962C8B-B14F-4D97-AF65-F5344CB8AC3E}">
        <p14:creationId xmlns:p14="http://schemas.microsoft.com/office/powerpoint/2010/main" val="38509892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F9B8A5E-76AB-E990-2F3F-931BBEB71DA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204E643-A188-80F0-3BBF-F2EF37C67D1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08B8B78-0CA0-46C5-E1EE-6C79EA5D43A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74E8C1-BCB6-47F6-B2E9-0AB3E60C4D7B}" type="datetimeFigureOut">
              <a:rPr lang="en-US" smtClean="0"/>
              <a:t>9/18/2024</a:t>
            </a:fld>
            <a:endParaRPr lang="en-US"/>
          </a:p>
        </p:txBody>
      </p:sp>
      <p:sp>
        <p:nvSpPr>
          <p:cNvPr id="5" name="Footer Placeholder 4">
            <a:extLst>
              <a:ext uri="{FF2B5EF4-FFF2-40B4-BE49-F238E27FC236}">
                <a16:creationId xmlns:a16="http://schemas.microsoft.com/office/drawing/2014/main" id="{40E182B3-49DB-3F78-096E-8CFB8E7A6D4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8AB0611-0600-BC14-1BEA-F354C0BE3D7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0FEADC-8428-4C81-B6EC-ACEF63312DF1}" type="slidenum">
              <a:rPr lang="en-US" smtClean="0"/>
              <a:t>‹#›</a:t>
            </a:fld>
            <a:endParaRPr lang="en-US"/>
          </a:p>
        </p:txBody>
      </p:sp>
    </p:spTree>
    <p:extLst>
      <p:ext uri="{BB962C8B-B14F-4D97-AF65-F5344CB8AC3E}">
        <p14:creationId xmlns:p14="http://schemas.microsoft.com/office/powerpoint/2010/main" val="16029469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4D4F-31E3-E0DB-05FA-729B7521FCD8}"/>
              </a:ext>
            </a:extLst>
          </p:cNvPr>
          <p:cNvSpPr>
            <a:spLocks noGrp="1"/>
          </p:cNvSpPr>
          <p:nvPr>
            <p:ph type="ctrTitle"/>
          </p:nvPr>
        </p:nvSpPr>
        <p:spPr/>
        <p:txBody>
          <a:bodyPr>
            <a:noAutofit/>
          </a:bodyPr>
          <a:lstStyle/>
          <a:p>
            <a:pPr marL="0" marR="0" rtl="0" eaLnBrk="1" latinLnBrk="0" hangingPunct="1">
              <a:lnSpc>
                <a:spcPct val="150000"/>
              </a:lnSpc>
              <a:spcBef>
                <a:spcPts val="0"/>
              </a:spcBef>
              <a:spcAft>
                <a:spcPts val="0"/>
              </a:spcAft>
              <a:tabLst>
                <a:tab pos="914400" algn="l"/>
              </a:tabLst>
            </a:pPr>
            <a:r>
              <a:rPr lang="en-US" sz="2800" b="1" u="sng" kern="1200" dirty="0">
                <a:solidFill>
                  <a:srgbClr val="000000"/>
                </a:solidFill>
                <a:effectLst/>
                <a:latin typeface="Times New Roman" panose="02020603050405020304" pitchFamily="18" charset="0"/>
                <a:ea typeface="Times New Roman" panose="02020603050405020304" pitchFamily="18" charset="0"/>
                <a:cs typeface="+mn-cs"/>
              </a:rPr>
              <a:t>The Marriage Amendment Act No. 13 of 2023; Implications on the offence of child marriage and Defilement in Zambia</a:t>
            </a:r>
            <a:br>
              <a:rPr lang="en-US" sz="2800" dirty="0">
                <a:effectLst/>
              </a:rPr>
            </a:br>
            <a:endParaRPr lang="en-US" sz="2800" dirty="0"/>
          </a:p>
        </p:txBody>
      </p:sp>
      <p:sp>
        <p:nvSpPr>
          <p:cNvPr id="3" name="Subtitle 2">
            <a:extLst>
              <a:ext uri="{FF2B5EF4-FFF2-40B4-BE49-F238E27FC236}">
                <a16:creationId xmlns:a16="http://schemas.microsoft.com/office/drawing/2014/main" id="{6E0C5F61-95D6-1ADC-3FC6-DDC8D51CE144}"/>
              </a:ext>
            </a:extLst>
          </p:cNvPr>
          <p:cNvSpPr>
            <a:spLocks noGrp="1"/>
          </p:cNvSpPr>
          <p:nvPr>
            <p:ph type="subTitle" idx="1"/>
          </p:nvPr>
        </p:nvSpPr>
        <p:spPr/>
        <p:txBody>
          <a:bodyPr/>
          <a:lstStyle/>
          <a:p>
            <a:r>
              <a:rPr lang="en-US" dirty="0" err="1"/>
              <a:t>Nkumbiza</a:t>
            </a:r>
            <a:r>
              <a:rPr lang="en-US" dirty="0"/>
              <a:t> T. Mumba</a:t>
            </a:r>
          </a:p>
          <a:p>
            <a:r>
              <a:rPr lang="en-US" dirty="0"/>
              <a:t>National Prosecution Authority</a:t>
            </a:r>
          </a:p>
        </p:txBody>
      </p:sp>
    </p:spTree>
    <p:extLst>
      <p:ext uri="{BB962C8B-B14F-4D97-AF65-F5344CB8AC3E}">
        <p14:creationId xmlns:p14="http://schemas.microsoft.com/office/powerpoint/2010/main" val="8089434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6AA276-BF8F-DF83-9EFA-5C938A1528B3}"/>
              </a:ext>
            </a:extLst>
          </p:cNvPr>
          <p:cNvSpPr>
            <a:spLocks noGrp="1"/>
          </p:cNvSpPr>
          <p:nvPr>
            <p:ph type="title"/>
          </p:nvPr>
        </p:nvSpPr>
        <p:spPr/>
        <p:txBody>
          <a:bodyPr>
            <a:normAutofit fontScale="90000"/>
          </a:bodyPr>
          <a:lstStyle/>
          <a:p>
            <a:pPr marL="0" marR="0">
              <a:lnSpc>
                <a:spcPct val="150000"/>
              </a:lnSpc>
              <a:spcBef>
                <a:spcPts val="0"/>
              </a:spcBef>
              <a:spcAft>
                <a:spcPts val="0"/>
              </a:spcAft>
            </a:pPr>
            <a:r>
              <a:rPr lang="en-US" sz="3100" b="1" dirty="0">
                <a:effectLst/>
                <a:latin typeface="Bookman Old Style" panose="02050604050505020204" pitchFamily="18" charset="0"/>
                <a:ea typeface="Times New Roman" panose="02020603050405020304" pitchFamily="18" charset="0"/>
              </a:rPr>
              <a:t>Implications of the Marriage Amendment Act no 13 of 2023</a:t>
            </a:r>
            <a:br>
              <a:rPr lang="en-US" sz="4400" dirty="0">
                <a:effectLst/>
                <a:latin typeface="Times New Roman" panose="02020603050405020304" pitchFamily="18" charset="0"/>
                <a:ea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80C459CB-201A-54FD-1379-79C996E8C574}"/>
              </a:ext>
            </a:extLst>
          </p:cNvPr>
          <p:cNvSpPr>
            <a:spLocks noGrp="1"/>
          </p:cNvSpPr>
          <p:nvPr>
            <p:ph idx="1"/>
          </p:nvPr>
        </p:nvSpPr>
        <p:spPr/>
        <p:txBody>
          <a:bodyPr>
            <a:normAutofit/>
          </a:bodyPr>
          <a:lstStyle/>
          <a:p>
            <a:pPr marL="0" marR="0" algn="just">
              <a:lnSpc>
                <a:spcPct val="150000"/>
              </a:lnSpc>
              <a:spcBef>
                <a:spcPts val="0"/>
              </a:spcBef>
              <a:spcAft>
                <a:spcPts val="0"/>
              </a:spcAft>
            </a:pPr>
            <a:r>
              <a:rPr lang="en-US" sz="2800" dirty="0">
                <a:effectLst/>
                <a:latin typeface="Bookman Old Style" panose="02050604050505020204" pitchFamily="18" charset="0"/>
                <a:ea typeface="Times New Roman" panose="02020603050405020304" pitchFamily="18" charset="0"/>
              </a:rPr>
              <a:t>The Amendment Act categorically prohibits child marriages, whether conducted under customary or statutory law. </a:t>
            </a:r>
          </a:p>
          <a:p>
            <a:pPr marL="0" marR="0" algn="just">
              <a:lnSpc>
                <a:spcPct val="150000"/>
              </a:lnSpc>
              <a:spcBef>
                <a:spcPts val="0"/>
              </a:spcBef>
              <a:spcAft>
                <a:spcPts val="0"/>
              </a:spcAft>
            </a:pPr>
            <a:r>
              <a:rPr lang="en-US" sz="2800" dirty="0">
                <a:effectLst/>
                <a:latin typeface="Bookman Old Style" panose="02050604050505020204" pitchFamily="18" charset="0"/>
                <a:ea typeface="Times New Roman" panose="02020603050405020304" pitchFamily="18" charset="0"/>
              </a:rPr>
              <a:t>The law now renders any marriage involving a child void. </a:t>
            </a:r>
          </a:p>
          <a:p>
            <a:pPr marL="0" marR="0" algn="just">
              <a:lnSpc>
                <a:spcPct val="150000"/>
              </a:lnSpc>
              <a:spcBef>
                <a:spcPts val="0"/>
              </a:spcBef>
              <a:spcAft>
                <a:spcPts val="0"/>
              </a:spcAft>
            </a:pPr>
            <a:r>
              <a:rPr lang="en-US" sz="2800" dirty="0">
                <a:effectLst/>
                <a:latin typeface="Bookman Old Style" panose="02050604050505020204" pitchFamily="18" charset="0"/>
                <a:ea typeface="Times New Roman" panose="02020603050405020304" pitchFamily="18" charset="0"/>
              </a:rPr>
              <a:t>The law now incorporates all children not covered by the Education Act.</a:t>
            </a:r>
            <a:endParaRPr lang="en-US" sz="2800" dirty="0">
              <a:effectLst/>
              <a:latin typeface="Times New Roman" panose="02020603050405020304" pitchFamily="18" charset="0"/>
              <a:ea typeface="Times New Roman" panose="02020603050405020304" pitchFamily="18" charset="0"/>
            </a:endParaRPr>
          </a:p>
          <a:p>
            <a:endParaRPr lang="en-US" dirty="0"/>
          </a:p>
        </p:txBody>
      </p:sp>
      <p:sp>
        <p:nvSpPr>
          <p:cNvPr id="5" name="TextBox 4">
            <a:extLst>
              <a:ext uri="{FF2B5EF4-FFF2-40B4-BE49-F238E27FC236}">
                <a16:creationId xmlns:a16="http://schemas.microsoft.com/office/drawing/2014/main" id="{A75F75C9-C5C4-6D0B-2DE6-E47478F5AA75}"/>
              </a:ext>
            </a:extLst>
          </p:cNvPr>
          <p:cNvSpPr txBox="1"/>
          <p:nvPr/>
        </p:nvSpPr>
        <p:spPr>
          <a:xfrm>
            <a:off x="3047215" y="500522"/>
            <a:ext cx="6094428" cy="460191"/>
          </a:xfrm>
          <a:prstGeom prst="rect">
            <a:avLst/>
          </a:prstGeom>
          <a:noFill/>
        </p:spPr>
        <p:txBody>
          <a:bodyPr wrap="square">
            <a:spAutoFit/>
          </a:bodyPr>
          <a:lstStyle/>
          <a:p>
            <a:pPr marL="0" marR="0" algn="just">
              <a:lnSpc>
                <a:spcPct val="150000"/>
              </a:lnSpc>
              <a:spcBef>
                <a:spcPts val="0"/>
              </a:spcBef>
              <a:spcAft>
                <a:spcPts val="0"/>
              </a:spcAft>
            </a:pPr>
            <a:r>
              <a:rPr lang="en-US" sz="1800" dirty="0">
                <a:effectLst/>
                <a:latin typeface="Bookman Old Style" panose="02050604050505020204" pitchFamily="18"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905064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2F088C-C4EE-2116-453E-E9FF051373F2}"/>
              </a:ext>
            </a:extLst>
          </p:cNvPr>
          <p:cNvSpPr>
            <a:spLocks noGrp="1"/>
          </p:cNvSpPr>
          <p:nvPr>
            <p:ph type="title"/>
          </p:nvPr>
        </p:nvSpPr>
        <p:spPr/>
        <p:txBody>
          <a:bodyPr>
            <a:normAutofit fontScale="90000"/>
          </a:bodyPr>
          <a:lstStyle/>
          <a:p>
            <a:pPr marL="0" marR="0">
              <a:lnSpc>
                <a:spcPct val="150000"/>
              </a:lnSpc>
              <a:spcBef>
                <a:spcPts val="0"/>
              </a:spcBef>
              <a:spcAft>
                <a:spcPts val="0"/>
              </a:spcAft>
            </a:pPr>
            <a:r>
              <a:rPr lang="en-US" sz="3100" b="1" dirty="0">
                <a:effectLst/>
                <a:latin typeface="Bookman Old Style" panose="02050604050505020204" pitchFamily="18" charset="0"/>
                <a:ea typeface="Times New Roman" panose="02020603050405020304" pitchFamily="18" charset="0"/>
              </a:rPr>
              <a:t>Implications of the Marriage Amendment Act no 13 of 2023 continued…</a:t>
            </a:r>
            <a:br>
              <a:rPr lang="en-US" sz="4400" dirty="0">
                <a:effectLst/>
                <a:latin typeface="Times New Roman" panose="02020603050405020304" pitchFamily="18" charset="0"/>
                <a:ea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332AFA3B-DDC5-E46C-DD09-8FB3A05CEBEC}"/>
              </a:ext>
            </a:extLst>
          </p:cNvPr>
          <p:cNvSpPr>
            <a:spLocks noGrp="1"/>
          </p:cNvSpPr>
          <p:nvPr>
            <p:ph idx="1"/>
          </p:nvPr>
        </p:nvSpPr>
        <p:spPr/>
        <p:txBody>
          <a:bodyPr>
            <a:normAutofit fontScale="70000" lnSpcReduction="20000"/>
          </a:bodyPr>
          <a:lstStyle/>
          <a:p>
            <a:pPr marL="0" marR="0" algn="just">
              <a:lnSpc>
                <a:spcPct val="150000"/>
              </a:lnSpc>
              <a:spcBef>
                <a:spcPts val="0"/>
              </a:spcBef>
              <a:spcAft>
                <a:spcPts val="0"/>
              </a:spcAft>
            </a:pPr>
            <a:r>
              <a:rPr lang="en-US" sz="2800" dirty="0">
                <a:effectLst/>
                <a:latin typeface="Bookman Old Style" panose="02050604050505020204" pitchFamily="18" charset="0"/>
                <a:ea typeface="Times New Roman" panose="02020603050405020304" pitchFamily="18" charset="0"/>
              </a:rPr>
              <a:t>The </a:t>
            </a:r>
            <a:r>
              <a:rPr lang="en-US" sz="2800" dirty="0" err="1">
                <a:effectLst/>
                <a:latin typeface="Bookman Old Style" panose="02050604050505020204" pitchFamily="18" charset="0"/>
                <a:ea typeface="Times New Roman" panose="02020603050405020304" pitchFamily="18" charset="0"/>
              </a:rPr>
              <a:t>defence</a:t>
            </a:r>
            <a:r>
              <a:rPr lang="en-US" sz="2800" dirty="0">
                <a:effectLst/>
                <a:latin typeface="Bookman Old Style" panose="02050604050505020204" pitchFamily="18" charset="0"/>
                <a:ea typeface="Times New Roman" panose="02020603050405020304" pitchFamily="18" charset="0"/>
              </a:rPr>
              <a:t> to defilement in the case of </a:t>
            </a:r>
            <a:r>
              <a:rPr lang="en-US" sz="2800" b="1" dirty="0">
                <a:effectLst/>
                <a:latin typeface="Bookman Old Style" panose="02050604050505020204" pitchFamily="18" charset="0"/>
                <a:ea typeface="Times New Roman" panose="02020603050405020304" pitchFamily="18" charset="0"/>
              </a:rPr>
              <a:t>Rex V </a:t>
            </a:r>
            <a:r>
              <a:rPr lang="en-US" sz="2800" b="1" dirty="0" err="1">
                <a:effectLst/>
                <a:latin typeface="Bookman Old Style" panose="02050604050505020204" pitchFamily="18" charset="0"/>
                <a:ea typeface="Times New Roman" panose="02020603050405020304" pitchFamily="18" charset="0"/>
              </a:rPr>
              <a:t>Chinjamba</a:t>
            </a:r>
            <a:r>
              <a:rPr lang="en-US" sz="2800" b="1" dirty="0">
                <a:effectLst/>
                <a:latin typeface="Bookman Old Style" panose="02050604050505020204" pitchFamily="18" charset="0"/>
                <a:ea typeface="Times New Roman" panose="02020603050405020304" pitchFamily="18" charset="0"/>
              </a:rPr>
              <a:t> (1949</a:t>
            </a:r>
            <a:r>
              <a:rPr lang="en-US" sz="2800" dirty="0">
                <a:effectLst/>
                <a:latin typeface="Bookman Old Style" panose="02050604050505020204" pitchFamily="18" charset="0"/>
                <a:ea typeface="Times New Roman" panose="02020603050405020304" pitchFamily="18" charset="0"/>
              </a:rPr>
              <a:t>) </a:t>
            </a:r>
            <a:r>
              <a:rPr lang="en-US" sz="2800" dirty="0">
                <a:effectLst/>
                <a:latin typeface="Bookman Old Style" panose="02050604050505020204" pitchFamily="18" charset="0"/>
                <a:ea typeface="Times New Roman" panose="02020603050405020304" pitchFamily="18" charset="0"/>
                <a:cs typeface="Times New Roman" panose="02020603050405020304" pitchFamily="18" charset="0"/>
              </a:rPr>
              <a:t>that a man could not defile his wife notwithstanding the fact that she was below the age of sexual consent then which is 16 years is no longer available. </a:t>
            </a:r>
          </a:p>
          <a:p>
            <a:pPr marL="0" marR="0" algn="just">
              <a:lnSpc>
                <a:spcPct val="150000"/>
              </a:lnSpc>
              <a:spcBef>
                <a:spcPts val="0"/>
              </a:spcBef>
              <a:spcAft>
                <a:spcPts val="0"/>
              </a:spcAft>
            </a:pPr>
            <a:r>
              <a:rPr lang="en-US" dirty="0">
                <a:latin typeface="Bookman Old Style" panose="02050604050505020204" pitchFamily="18" charset="0"/>
                <a:ea typeface="Times New Roman" panose="02020603050405020304" pitchFamily="18" charset="0"/>
              </a:rPr>
              <a:t>A</a:t>
            </a:r>
            <a:r>
              <a:rPr lang="en-US" sz="2800" dirty="0">
                <a:effectLst/>
                <a:latin typeface="Bookman Old Style" panose="02050604050505020204" pitchFamily="18" charset="0"/>
                <a:ea typeface="Times New Roman" panose="02020603050405020304" pitchFamily="18" charset="0"/>
              </a:rPr>
              <a:t>mendment now </a:t>
            </a:r>
            <a:r>
              <a:rPr lang="en-US" sz="2800" dirty="0" err="1">
                <a:effectLst/>
                <a:latin typeface="Bookman Old Style" panose="02050604050505020204" pitchFamily="18" charset="0"/>
                <a:ea typeface="Times New Roman" panose="02020603050405020304" pitchFamily="18" charset="0"/>
              </a:rPr>
              <a:t>criminalises</a:t>
            </a:r>
            <a:r>
              <a:rPr lang="en-US" sz="2800" dirty="0">
                <a:effectLst/>
                <a:latin typeface="Bookman Old Style" panose="02050604050505020204" pitchFamily="18" charset="0"/>
                <a:ea typeface="Times New Roman" panose="02020603050405020304" pitchFamily="18" charset="0"/>
              </a:rPr>
              <a:t> defilement committed under the guise of customary marriage. </a:t>
            </a:r>
            <a:endParaRPr lang="en-US" sz="2800" dirty="0">
              <a:effectLst/>
              <a:latin typeface="Times New Roman" panose="02020603050405020304" pitchFamily="18" charset="0"/>
              <a:ea typeface="Times New Roman" panose="02020603050405020304" pitchFamily="18" charset="0"/>
            </a:endParaRPr>
          </a:p>
          <a:p>
            <a:pPr marL="0" marR="0" algn="just">
              <a:lnSpc>
                <a:spcPct val="150000"/>
              </a:lnSpc>
              <a:spcBef>
                <a:spcPts val="0"/>
              </a:spcBef>
              <a:spcAft>
                <a:spcPts val="0"/>
              </a:spcAft>
            </a:pPr>
            <a:r>
              <a:rPr lang="en-US" dirty="0">
                <a:latin typeface="Bookman Old Style" panose="02050604050505020204" pitchFamily="18" charset="0"/>
                <a:ea typeface="Times New Roman" panose="02020603050405020304" pitchFamily="18" charset="0"/>
              </a:rPr>
              <a:t>H</a:t>
            </a:r>
            <a:r>
              <a:rPr lang="en-US" sz="2800" dirty="0">
                <a:effectLst/>
                <a:latin typeface="Bookman Old Style" panose="02050604050505020204" pitchFamily="18" charset="0"/>
                <a:ea typeface="Times New Roman" panose="02020603050405020304" pitchFamily="18" charset="0"/>
              </a:rPr>
              <a:t>aving criminalized child marriage, it means that by implication all those that facilitate child marriages are amenable to prosecution. </a:t>
            </a:r>
            <a:r>
              <a:rPr lang="en-US" dirty="0">
                <a:latin typeface="Bookman Old Style" panose="02050604050505020204" pitchFamily="18" charset="0"/>
                <a:ea typeface="Times New Roman" panose="02020603050405020304" pitchFamily="18" charset="0"/>
              </a:rPr>
              <a:t>P</a:t>
            </a:r>
            <a:r>
              <a:rPr lang="en-US" sz="2800" dirty="0">
                <a:effectLst/>
                <a:latin typeface="Bookman Old Style" panose="02050604050505020204" pitchFamily="18" charset="0"/>
                <a:ea typeface="Times New Roman" panose="02020603050405020304" pitchFamily="18" charset="0"/>
              </a:rPr>
              <a:t>rosecutions can be conducted under the Education Act if the Child is a learner or the Children’s Code Act if the child is not a learner. </a:t>
            </a:r>
            <a:endParaRPr lang="en-US" sz="2800" dirty="0">
              <a:effectLst/>
              <a:latin typeface="Times New Roman" panose="02020603050405020304" pitchFamily="18" charset="0"/>
              <a:ea typeface="Times New Roman" panose="02020603050405020304" pitchFamily="18" charset="0"/>
            </a:endParaRPr>
          </a:p>
          <a:p>
            <a:pPr marL="0" marR="0" algn="just">
              <a:lnSpc>
                <a:spcPct val="150000"/>
              </a:lnSpc>
              <a:spcBef>
                <a:spcPts val="0"/>
              </a:spcBef>
              <a:spcAft>
                <a:spcPts val="0"/>
              </a:spcAft>
            </a:pPr>
            <a:r>
              <a:rPr lang="en-US" sz="2800" dirty="0">
                <a:effectLst/>
                <a:latin typeface="Bookman Old Style" panose="02050604050505020204" pitchFamily="18" charset="0"/>
                <a:ea typeface="Times New Roman" panose="02020603050405020304" pitchFamily="18" charset="0"/>
              </a:rPr>
              <a:t>This now provides the NPA with the impetus to prosecute child marriage cases. </a:t>
            </a:r>
            <a:endParaRPr lang="en-US" dirty="0"/>
          </a:p>
        </p:txBody>
      </p:sp>
    </p:spTree>
    <p:extLst>
      <p:ext uri="{BB962C8B-B14F-4D97-AF65-F5344CB8AC3E}">
        <p14:creationId xmlns:p14="http://schemas.microsoft.com/office/powerpoint/2010/main" val="26642478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86C614-932F-4EFA-5D42-C528197FC1E5}"/>
              </a:ext>
            </a:extLst>
          </p:cNvPr>
          <p:cNvSpPr>
            <a:spLocks noGrp="1"/>
          </p:cNvSpPr>
          <p:nvPr>
            <p:ph type="title"/>
          </p:nvPr>
        </p:nvSpPr>
        <p:spPr/>
        <p:txBody>
          <a:bodyPr>
            <a:normAutofit/>
          </a:bodyPr>
          <a:lstStyle/>
          <a:p>
            <a:r>
              <a:rPr lang="en-US" sz="2800" b="1" kern="1200" dirty="0">
                <a:solidFill>
                  <a:srgbClr val="000000"/>
                </a:solidFill>
                <a:effectLst/>
                <a:latin typeface="Bookman Old Style" panose="02050604050505020204" pitchFamily="18" charset="0"/>
                <a:ea typeface="Times New Roman" panose="02020603050405020304" pitchFamily="18" charset="0"/>
                <a:cs typeface="+mj-cs"/>
              </a:rPr>
              <a:t>Implications of the Marriage Amendment Act no 13 of 2023 continued…</a:t>
            </a:r>
            <a:br>
              <a:rPr lang="en-US" sz="2800" kern="1200" dirty="0">
                <a:solidFill>
                  <a:srgbClr val="000000"/>
                </a:solidFill>
                <a:effectLst/>
                <a:latin typeface="Times New Roman" panose="02020603050405020304" pitchFamily="18" charset="0"/>
                <a:ea typeface="Times New Roman" panose="02020603050405020304" pitchFamily="18" charset="0"/>
                <a:cs typeface="+mj-cs"/>
              </a:rPr>
            </a:br>
            <a:endParaRPr lang="en-US" sz="2800" dirty="0"/>
          </a:p>
        </p:txBody>
      </p:sp>
      <p:sp>
        <p:nvSpPr>
          <p:cNvPr id="3" name="Content Placeholder 2">
            <a:extLst>
              <a:ext uri="{FF2B5EF4-FFF2-40B4-BE49-F238E27FC236}">
                <a16:creationId xmlns:a16="http://schemas.microsoft.com/office/drawing/2014/main" id="{328EDFB1-1312-9B70-4867-C2E5B8DF41F2}"/>
              </a:ext>
            </a:extLst>
          </p:cNvPr>
          <p:cNvSpPr>
            <a:spLocks noGrp="1"/>
          </p:cNvSpPr>
          <p:nvPr>
            <p:ph idx="1"/>
          </p:nvPr>
        </p:nvSpPr>
        <p:spPr/>
        <p:txBody>
          <a:bodyPr>
            <a:normAutofit fontScale="70000" lnSpcReduction="20000"/>
          </a:bodyPr>
          <a:lstStyle/>
          <a:p>
            <a:pPr marL="0" marR="0" algn="just">
              <a:lnSpc>
                <a:spcPct val="150000"/>
              </a:lnSpc>
              <a:spcBef>
                <a:spcPts val="0"/>
              </a:spcBef>
              <a:spcAft>
                <a:spcPts val="0"/>
              </a:spcAft>
            </a:pPr>
            <a:r>
              <a:rPr lang="en-US" sz="2800" dirty="0">
                <a:effectLst/>
                <a:latin typeface="Bookman Old Style" panose="02050604050505020204" pitchFamily="18" charset="0"/>
                <a:ea typeface="Times New Roman" panose="02020603050405020304" pitchFamily="18" charset="0"/>
              </a:rPr>
              <a:t>Though commendable strides have been made with enacting laws, concerted efforts have to be put in place by us prosecutors, the government and co-operating partners to enhance institutional frameworks by capacitating key actors in the child protection sector. </a:t>
            </a:r>
          </a:p>
          <a:p>
            <a:pPr marL="0" marR="0" algn="just">
              <a:lnSpc>
                <a:spcPct val="150000"/>
              </a:lnSpc>
              <a:spcBef>
                <a:spcPts val="0"/>
              </a:spcBef>
              <a:spcAft>
                <a:spcPts val="0"/>
              </a:spcAft>
            </a:pPr>
            <a:r>
              <a:rPr lang="en-US" dirty="0">
                <a:latin typeface="Bookman Old Style" panose="02050604050505020204" pitchFamily="18" charset="0"/>
                <a:ea typeface="Times New Roman" panose="02020603050405020304" pitchFamily="18" charset="0"/>
              </a:rPr>
              <a:t>S</a:t>
            </a:r>
            <a:r>
              <a:rPr lang="en-US" sz="2800" dirty="0">
                <a:effectLst/>
                <a:latin typeface="Bookman Old Style" panose="02050604050505020204" pitchFamily="18" charset="0"/>
                <a:ea typeface="Times New Roman" panose="02020603050405020304" pitchFamily="18" charset="0"/>
              </a:rPr>
              <a:t>uccessful implementation of this legal reform is contingent on effective enforcement, collaboration, and coordination across sectors as well as the need to educate and </a:t>
            </a:r>
            <a:r>
              <a:rPr lang="en-US" sz="2800" dirty="0" err="1">
                <a:effectLst/>
                <a:latin typeface="Bookman Old Style" panose="02050604050505020204" pitchFamily="18" charset="0"/>
                <a:ea typeface="Times New Roman" panose="02020603050405020304" pitchFamily="18" charset="0"/>
              </a:rPr>
              <a:t>sensitise</a:t>
            </a:r>
            <a:r>
              <a:rPr lang="en-US" sz="2800" dirty="0">
                <a:effectLst/>
                <a:latin typeface="Bookman Old Style" panose="02050604050505020204" pitchFamily="18" charset="0"/>
                <a:ea typeface="Times New Roman" panose="02020603050405020304" pitchFamily="18" charset="0"/>
              </a:rPr>
              <a:t> stakeholders and communities about the new law and its consequences. </a:t>
            </a:r>
          </a:p>
          <a:p>
            <a:pPr marL="0" marR="0" algn="just">
              <a:lnSpc>
                <a:spcPct val="150000"/>
              </a:lnSpc>
              <a:spcBef>
                <a:spcPts val="0"/>
              </a:spcBef>
              <a:spcAft>
                <a:spcPts val="0"/>
              </a:spcAft>
            </a:pPr>
            <a:r>
              <a:rPr lang="en-US" sz="2800" dirty="0">
                <a:effectLst/>
                <a:latin typeface="Bookman Old Style" panose="02050604050505020204" pitchFamily="18" charset="0"/>
                <a:ea typeface="Times New Roman" panose="02020603050405020304" pitchFamily="18" charset="0"/>
              </a:rPr>
              <a:t>National interagency approaches and coordinated community response mechanism must be developed and robustly implemented.</a:t>
            </a:r>
            <a:endParaRPr lang="en-US" sz="28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29817381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57C03A-F4CA-3621-CFDB-8925CD324E9E}"/>
              </a:ext>
            </a:extLst>
          </p:cNvPr>
          <p:cNvSpPr>
            <a:spLocks noGrp="1"/>
          </p:cNvSpPr>
          <p:nvPr>
            <p:ph type="title"/>
          </p:nvPr>
        </p:nvSpPr>
        <p:spPr/>
        <p:txBody>
          <a:bodyPr>
            <a:normAutofit fontScale="90000"/>
          </a:bodyPr>
          <a:lstStyle/>
          <a:p>
            <a:pPr marL="0" marR="0" indent="-228600" rtl="0" eaLnBrk="1" latinLnBrk="0" hangingPunct="1">
              <a:lnSpc>
                <a:spcPct val="150000"/>
              </a:lnSpc>
              <a:spcBef>
                <a:spcPts val="0"/>
              </a:spcBef>
              <a:spcAft>
                <a:spcPts val="0"/>
              </a:spcAft>
            </a:pPr>
            <a:r>
              <a:rPr lang="en-US" sz="3100" b="1" kern="1200" dirty="0">
                <a:solidFill>
                  <a:srgbClr val="000000"/>
                </a:solidFill>
                <a:effectLst/>
                <a:latin typeface="Bookman Old Style" panose="02050604050505020204" pitchFamily="18" charset="0"/>
                <a:ea typeface="Times New Roman" panose="02020603050405020304" pitchFamily="18" charset="0"/>
                <a:cs typeface="+mn-cs"/>
              </a:rPr>
              <a:t>Conclusion</a:t>
            </a:r>
            <a:br>
              <a:rPr lang="en-US" sz="4400" dirty="0">
                <a:effectLst/>
              </a:rPr>
            </a:br>
            <a:endParaRPr lang="en-US" dirty="0"/>
          </a:p>
        </p:txBody>
      </p:sp>
      <p:sp>
        <p:nvSpPr>
          <p:cNvPr id="3" name="Content Placeholder 2">
            <a:extLst>
              <a:ext uri="{FF2B5EF4-FFF2-40B4-BE49-F238E27FC236}">
                <a16:creationId xmlns:a16="http://schemas.microsoft.com/office/drawing/2014/main" id="{957A4549-217D-887D-27A2-4188A846A1B0}"/>
              </a:ext>
            </a:extLst>
          </p:cNvPr>
          <p:cNvSpPr>
            <a:spLocks noGrp="1"/>
          </p:cNvSpPr>
          <p:nvPr>
            <p:ph idx="1"/>
          </p:nvPr>
        </p:nvSpPr>
        <p:spPr/>
        <p:txBody>
          <a:bodyPr>
            <a:normAutofit fontScale="92500" lnSpcReduction="20000"/>
          </a:bodyPr>
          <a:lstStyle/>
          <a:p>
            <a:pPr marL="0" marR="0" algn="just">
              <a:lnSpc>
                <a:spcPct val="150000"/>
              </a:lnSpc>
              <a:spcBef>
                <a:spcPts val="0"/>
              </a:spcBef>
              <a:spcAft>
                <a:spcPts val="0"/>
              </a:spcAft>
            </a:pPr>
            <a:r>
              <a:rPr lang="en-US" sz="2800" dirty="0">
                <a:effectLst/>
                <a:latin typeface="Bookman Old Style" panose="02050604050505020204" pitchFamily="18" charset="0"/>
                <a:ea typeface="Times New Roman" panose="02020603050405020304" pitchFamily="18" charset="0"/>
              </a:rPr>
              <a:t>The marriage Amendment Act No. 13 0f 2023 has clarified on the law on a legal system that treated children differently by allowing some to be victims of defilement under the guise of customary law marriages. We now have the law on which we can base our reasons to prosecute and bring people who take advantage of children by marrying them and marrying them off. As we do so let us keep in mind our shared responsibility to protect the rights and well-being of our young girls and boys. </a:t>
            </a:r>
            <a:endParaRPr lang="en-US" dirty="0"/>
          </a:p>
        </p:txBody>
      </p:sp>
    </p:spTree>
    <p:extLst>
      <p:ext uri="{BB962C8B-B14F-4D97-AF65-F5344CB8AC3E}">
        <p14:creationId xmlns:p14="http://schemas.microsoft.com/office/powerpoint/2010/main" val="458363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FEF6E8-4E09-6989-2A0E-544CF2970BCE}"/>
              </a:ext>
            </a:extLst>
          </p:cNvPr>
          <p:cNvSpPr>
            <a:spLocks noGrp="1"/>
          </p:cNvSpPr>
          <p:nvPr>
            <p:ph type="title"/>
          </p:nvPr>
        </p:nvSpPr>
        <p:spPr/>
        <p:txBody>
          <a:bodyPr/>
          <a:lstStyle/>
          <a:p>
            <a:r>
              <a:rPr lang="en-US" dirty="0"/>
              <a:t>Introduction </a:t>
            </a:r>
          </a:p>
        </p:txBody>
      </p:sp>
      <p:sp>
        <p:nvSpPr>
          <p:cNvPr id="3" name="Content Placeholder 2">
            <a:extLst>
              <a:ext uri="{FF2B5EF4-FFF2-40B4-BE49-F238E27FC236}">
                <a16:creationId xmlns:a16="http://schemas.microsoft.com/office/drawing/2014/main" id="{DE5FB03F-E33B-EA95-5465-39B81347C566}"/>
              </a:ext>
            </a:extLst>
          </p:cNvPr>
          <p:cNvSpPr>
            <a:spLocks noGrp="1"/>
          </p:cNvSpPr>
          <p:nvPr>
            <p:ph idx="1"/>
          </p:nvPr>
        </p:nvSpPr>
        <p:spPr/>
        <p:txBody>
          <a:bodyPr>
            <a:normAutofit fontScale="85000" lnSpcReduction="10000"/>
          </a:bodyPr>
          <a:lstStyle/>
          <a:p>
            <a:pPr marL="0" marR="0" indent="0" algn="just">
              <a:lnSpc>
                <a:spcPct val="150000"/>
              </a:lnSpc>
              <a:spcBef>
                <a:spcPts val="0"/>
              </a:spcBef>
              <a:spcAft>
                <a:spcPts val="0"/>
              </a:spcAft>
              <a:buNone/>
            </a:pPr>
            <a:endParaRPr lang="en-US" sz="2800" dirty="0">
              <a:effectLst/>
              <a:latin typeface="Times New Roman" panose="02020603050405020304" pitchFamily="18" charset="0"/>
              <a:ea typeface="Times New Roman" panose="02020603050405020304" pitchFamily="18" charset="0"/>
            </a:endParaRPr>
          </a:p>
          <a:p>
            <a:pPr marL="0" marR="0" indent="0" algn="just" rtl="0" eaLnBrk="1" latinLnBrk="0" hangingPunct="1">
              <a:lnSpc>
                <a:spcPct val="150000"/>
              </a:lnSpc>
              <a:spcBef>
                <a:spcPts val="0"/>
              </a:spcBef>
              <a:spcAft>
                <a:spcPts val="0"/>
              </a:spcAft>
              <a:buClrTx/>
              <a:buSzPts val="1800"/>
              <a:buNone/>
            </a:pPr>
            <a:r>
              <a:rPr lang="en-US" sz="2800" kern="1200" dirty="0">
                <a:solidFill>
                  <a:srgbClr val="000000"/>
                </a:solidFill>
                <a:effectLst/>
                <a:latin typeface="Bookman Old Style" panose="02050604050505020204" pitchFamily="18" charset="0"/>
                <a:ea typeface="Times New Roman" panose="02020603050405020304" pitchFamily="18" charset="0"/>
                <a:cs typeface="+mn-cs"/>
              </a:rPr>
              <a:t>Child marriage is not merely a breach of legal boundaries; it is a violation of fundamental human rights such as education, a menace that robs our children of their innocence and full potential. Child marriage undermines children’s emotional, sexual and reproductive health. Research has shown that early marriage perpetuates poverty mostly because child brides do not receive education and economic opportunities that may lift them and their families from poverty.</a:t>
            </a:r>
            <a:endParaRPr lang="en-US" sz="2800" dirty="0">
              <a:effectLst/>
            </a:endParaRPr>
          </a:p>
          <a:p>
            <a:endParaRPr lang="en-US" dirty="0"/>
          </a:p>
        </p:txBody>
      </p:sp>
    </p:spTree>
    <p:extLst>
      <p:ext uri="{BB962C8B-B14F-4D97-AF65-F5344CB8AC3E}">
        <p14:creationId xmlns:p14="http://schemas.microsoft.com/office/powerpoint/2010/main" val="1839391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E9C8C8-E5A8-4010-B0EC-458F2DF703F6}"/>
              </a:ext>
            </a:extLst>
          </p:cNvPr>
          <p:cNvSpPr>
            <a:spLocks noGrp="1"/>
          </p:cNvSpPr>
          <p:nvPr>
            <p:ph type="title"/>
          </p:nvPr>
        </p:nvSpPr>
        <p:spPr/>
        <p:txBody>
          <a:bodyPr/>
          <a:lstStyle/>
          <a:p>
            <a:r>
              <a:rPr lang="en-US" dirty="0"/>
              <a:t>Definition of Child Marriage</a:t>
            </a:r>
          </a:p>
        </p:txBody>
      </p:sp>
      <p:sp>
        <p:nvSpPr>
          <p:cNvPr id="3" name="Content Placeholder 2">
            <a:extLst>
              <a:ext uri="{FF2B5EF4-FFF2-40B4-BE49-F238E27FC236}">
                <a16:creationId xmlns:a16="http://schemas.microsoft.com/office/drawing/2014/main" id="{638F7878-A2F5-D728-D6B5-E5B1E0788D2D}"/>
              </a:ext>
            </a:extLst>
          </p:cNvPr>
          <p:cNvSpPr>
            <a:spLocks noGrp="1"/>
          </p:cNvSpPr>
          <p:nvPr>
            <p:ph idx="1"/>
          </p:nvPr>
        </p:nvSpPr>
        <p:spPr/>
        <p:txBody>
          <a:bodyPr>
            <a:normAutofit lnSpcReduction="10000"/>
          </a:bodyPr>
          <a:lstStyle/>
          <a:p>
            <a:pPr marL="0" marR="0" algn="just">
              <a:lnSpc>
                <a:spcPct val="150000"/>
              </a:lnSpc>
              <a:spcBef>
                <a:spcPts val="0"/>
              </a:spcBef>
              <a:spcAft>
                <a:spcPts val="0"/>
              </a:spcAft>
            </a:pPr>
            <a:r>
              <a:rPr lang="en-US" sz="2800" dirty="0">
                <a:effectLst/>
                <a:latin typeface="Bookman Old Style" panose="02050604050505020204" pitchFamily="18" charset="0"/>
                <a:ea typeface="Times New Roman" panose="02020603050405020304" pitchFamily="18" charset="0"/>
              </a:rPr>
              <a:t>The Children’s Code Act, 2022 of the Laws of Zambia defines “child marriage” to mean marriage with a child or any arrangement made by a person for that marriage. </a:t>
            </a:r>
          </a:p>
          <a:p>
            <a:pPr marL="0" marR="0" algn="just">
              <a:lnSpc>
                <a:spcPct val="150000"/>
              </a:lnSpc>
              <a:spcBef>
                <a:spcPts val="0"/>
              </a:spcBef>
              <a:spcAft>
                <a:spcPts val="0"/>
              </a:spcAft>
            </a:pPr>
            <a:r>
              <a:rPr lang="en-US" sz="2800" dirty="0">
                <a:effectLst/>
                <a:latin typeface="Bookman Old Style" panose="02050604050505020204" pitchFamily="18" charset="0"/>
                <a:ea typeface="Times New Roman" panose="02020603050405020304" pitchFamily="18" charset="0"/>
              </a:rPr>
              <a:t>According to the Ministry of Gender’s National Strategy on Ending Child Marriage in Zambia: 2016 to 2021, Child marriage is defined as the legal marriage or informal union before the age of 18 years. </a:t>
            </a:r>
            <a:endParaRPr lang="en-US" sz="28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16797456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3C0A3-63A0-7F3D-A2EA-EA7B9F2FBA56}"/>
              </a:ext>
            </a:extLst>
          </p:cNvPr>
          <p:cNvSpPr>
            <a:spLocks noGrp="1"/>
          </p:cNvSpPr>
          <p:nvPr>
            <p:ph type="title"/>
          </p:nvPr>
        </p:nvSpPr>
        <p:spPr/>
        <p:txBody>
          <a:bodyPr>
            <a:normAutofit fontScale="90000"/>
          </a:bodyPr>
          <a:lstStyle/>
          <a:p>
            <a:pPr marL="0" marR="0">
              <a:lnSpc>
                <a:spcPct val="150000"/>
              </a:lnSpc>
              <a:spcBef>
                <a:spcPts val="0"/>
              </a:spcBef>
              <a:spcAft>
                <a:spcPts val="0"/>
              </a:spcAft>
            </a:pPr>
            <a:r>
              <a:rPr lang="en-US" sz="3100" b="1" dirty="0">
                <a:effectLst/>
                <a:latin typeface="Bookman Old Style" panose="02050604050505020204" pitchFamily="18" charset="0"/>
                <a:ea typeface="Times New Roman" panose="02020603050405020304" pitchFamily="18" charset="0"/>
              </a:rPr>
              <a:t>Prevalence of Child Marriage in Zambia</a:t>
            </a:r>
            <a:br>
              <a:rPr lang="en-US" sz="4400" dirty="0">
                <a:effectLst/>
                <a:latin typeface="Times New Roman" panose="02020603050405020304" pitchFamily="18" charset="0"/>
                <a:ea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2A9A0D8F-0F82-A84B-666E-DB5F47ADA847}"/>
              </a:ext>
            </a:extLst>
          </p:cNvPr>
          <p:cNvSpPr>
            <a:spLocks noGrp="1"/>
          </p:cNvSpPr>
          <p:nvPr>
            <p:ph idx="1"/>
          </p:nvPr>
        </p:nvSpPr>
        <p:spPr/>
        <p:txBody>
          <a:bodyPr/>
          <a:lstStyle/>
          <a:p>
            <a:r>
              <a:rPr lang="en-US" sz="2800" dirty="0">
                <a:effectLst/>
                <a:latin typeface="Bookman Old Style" panose="02050604050505020204" pitchFamily="18" charset="0"/>
                <a:ea typeface="Times New Roman" panose="02020603050405020304" pitchFamily="18" charset="0"/>
                <a:cs typeface="Times New Roman" panose="02020603050405020304" pitchFamily="18" charset="0"/>
              </a:rPr>
              <a:t>Statistics from UNFPA and UNICEF, show that in Zambia 29 per cent of all young women aged 20–24 are married before 18 years, and 5 per cent before turning 15. Note that although the presentation will mostly refer to girls and women, boys are also affected though not as much as girls. For example according to the 2013-14 Zambia Democratic Health Survey, among 15 -19 year old girls 16.5%of girls were married compared to 1%of boys and among 20-24 year- olds 31% of females were married compared with only 2.2% of males</a:t>
            </a:r>
            <a:endParaRPr lang="en-US" dirty="0"/>
          </a:p>
        </p:txBody>
      </p:sp>
    </p:spTree>
    <p:extLst>
      <p:ext uri="{BB962C8B-B14F-4D97-AF65-F5344CB8AC3E}">
        <p14:creationId xmlns:p14="http://schemas.microsoft.com/office/powerpoint/2010/main" val="3658279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50C2DA-CCD2-9C09-5E3D-C626317431E2}"/>
              </a:ext>
            </a:extLst>
          </p:cNvPr>
          <p:cNvSpPr>
            <a:spLocks noGrp="1"/>
          </p:cNvSpPr>
          <p:nvPr>
            <p:ph type="title"/>
          </p:nvPr>
        </p:nvSpPr>
        <p:spPr/>
        <p:txBody>
          <a:bodyPr>
            <a:normAutofit fontScale="90000"/>
          </a:bodyPr>
          <a:lstStyle/>
          <a:p>
            <a:pPr marL="0" marR="0" indent="-228600" rtl="0" eaLnBrk="1" latinLnBrk="0" hangingPunct="1">
              <a:lnSpc>
                <a:spcPct val="150000"/>
              </a:lnSpc>
              <a:spcBef>
                <a:spcPts val="0"/>
              </a:spcBef>
              <a:spcAft>
                <a:spcPts val="0"/>
              </a:spcAft>
            </a:pPr>
            <a:r>
              <a:rPr lang="en-US" sz="2700" b="1" kern="1200" dirty="0">
                <a:solidFill>
                  <a:srgbClr val="000000"/>
                </a:solidFill>
                <a:effectLst/>
                <a:latin typeface="Bookman Old Style" panose="02050604050505020204" pitchFamily="18" charset="0"/>
                <a:ea typeface="Times New Roman" panose="02020603050405020304" pitchFamily="18" charset="0"/>
                <a:cs typeface="+mn-cs"/>
              </a:rPr>
              <a:t>Legal </a:t>
            </a:r>
            <a:r>
              <a:rPr lang="en-US" sz="2700" b="1" dirty="0">
                <a:solidFill>
                  <a:srgbClr val="000000"/>
                </a:solidFill>
                <a:latin typeface="Bookman Old Style" panose="02050604050505020204" pitchFamily="18" charset="0"/>
                <a:ea typeface="Times New Roman" panose="02020603050405020304" pitchFamily="18" charset="0"/>
                <a:cs typeface="+mn-cs"/>
              </a:rPr>
              <a:t>F</a:t>
            </a:r>
            <a:r>
              <a:rPr lang="en-US" sz="2700" b="1" kern="1200" dirty="0">
                <a:solidFill>
                  <a:srgbClr val="000000"/>
                </a:solidFill>
                <a:effectLst/>
                <a:latin typeface="Bookman Old Style" panose="02050604050505020204" pitchFamily="18" charset="0"/>
                <a:ea typeface="Times New Roman" panose="02020603050405020304" pitchFamily="18" charset="0"/>
                <a:cs typeface="+mn-cs"/>
              </a:rPr>
              <a:t>ramework relating to Child Marriage in Zambia</a:t>
            </a:r>
            <a:br>
              <a:rPr lang="en-US" sz="4400" dirty="0">
                <a:effectLst/>
              </a:rPr>
            </a:br>
            <a:endParaRPr lang="en-US" dirty="0"/>
          </a:p>
        </p:txBody>
      </p:sp>
      <p:sp>
        <p:nvSpPr>
          <p:cNvPr id="3" name="Content Placeholder 2">
            <a:extLst>
              <a:ext uri="{FF2B5EF4-FFF2-40B4-BE49-F238E27FC236}">
                <a16:creationId xmlns:a16="http://schemas.microsoft.com/office/drawing/2014/main" id="{9E048C7F-AB3B-B8A2-F948-B23D23DD96B3}"/>
              </a:ext>
            </a:extLst>
          </p:cNvPr>
          <p:cNvSpPr>
            <a:spLocks noGrp="1"/>
          </p:cNvSpPr>
          <p:nvPr>
            <p:ph idx="1"/>
          </p:nvPr>
        </p:nvSpPr>
        <p:spPr/>
        <p:txBody>
          <a:bodyPr>
            <a:normAutofit/>
          </a:bodyPr>
          <a:lstStyle/>
          <a:p>
            <a:pPr marL="342900" marR="0" lvl="0" indent="-342900" algn="just">
              <a:lnSpc>
                <a:spcPct val="150000"/>
              </a:lnSpc>
              <a:spcBef>
                <a:spcPts val="0"/>
              </a:spcBef>
              <a:spcAft>
                <a:spcPts val="0"/>
              </a:spcAft>
              <a:buFont typeface="+mj-lt"/>
              <a:buAutoNum type="romanLcParenBoth"/>
            </a:pPr>
            <a:r>
              <a:rPr lang="en-US" sz="2800" dirty="0">
                <a:effectLst/>
                <a:latin typeface="Bookman Old Style" panose="02050604050505020204" pitchFamily="18" charset="0"/>
                <a:ea typeface="Times New Roman" panose="02020603050405020304" pitchFamily="18" charset="0"/>
                <a:cs typeface="Times New Roman" panose="02020603050405020304" pitchFamily="18" charset="0"/>
              </a:rPr>
              <a:t>The Constitution, Chapter 1 of the Laws of Zambia;</a:t>
            </a:r>
          </a:p>
          <a:p>
            <a:pPr marL="342900" marR="0" lvl="0" indent="-342900" algn="just">
              <a:lnSpc>
                <a:spcPct val="150000"/>
              </a:lnSpc>
              <a:spcBef>
                <a:spcPts val="0"/>
              </a:spcBef>
              <a:spcAft>
                <a:spcPts val="0"/>
              </a:spcAft>
              <a:buFont typeface="+mj-lt"/>
              <a:buAutoNum type="romanLcParenBoth"/>
            </a:pPr>
            <a:r>
              <a:rPr lang="en-US" sz="2800" dirty="0">
                <a:effectLst/>
                <a:latin typeface="Bookman Old Style" panose="02050604050505020204" pitchFamily="18" charset="0"/>
                <a:ea typeface="Times New Roman" panose="02020603050405020304" pitchFamily="18" charset="0"/>
                <a:cs typeface="Times New Roman" panose="02020603050405020304" pitchFamily="18" charset="0"/>
              </a:rPr>
              <a:t> The marriage Act, Chapter 50 of the Laws of Zambia;</a:t>
            </a:r>
          </a:p>
          <a:p>
            <a:pPr marL="342900" marR="0" lvl="0" indent="-342900" algn="just">
              <a:lnSpc>
                <a:spcPct val="150000"/>
              </a:lnSpc>
              <a:spcBef>
                <a:spcPts val="0"/>
              </a:spcBef>
              <a:spcAft>
                <a:spcPts val="0"/>
              </a:spcAft>
              <a:buFont typeface="+mj-lt"/>
              <a:buAutoNum type="romanLcParenBoth"/>
            </a:pPr>
            <a:r>
              <a:rPr lang="en-US" sz="2800" dirty="0">
                <a:effectLst/>
                <a:latin typeface="Bookman Old Style" panose="02050604050505020204" pitchFamily="18" charset="0"/>
                <a:ea typeface="Times New Roman" panose="02020603050405020304" pitchFamily="18" charset="0"/>
                <a:cs typeface="Times New Roman" panose="02020603050405020304" pitchFamily="18" charset="0"/>
              </a:rPr>
              <a:t>The Children’s Code Act No. 12 of 2022; </a:t>
            </a:r>
          </a:p>
          <a:p>
            <a:pPr marL="342900" marR="0" lvl="0" indent="-342900" algn="just">
              <a:lnSpc>
                <a:spcPct val="150000"/>
              </a:lnSpc>
              <a:spcBef>
                <a:spcPts val="0"/>
              </a:spcBef>
              <a:spcAft>
                <a:spcPts val="0"/>
              </a:spcAft>
              <a:buFont typeface="+mj-lt"/>
              <a:buAutoNum type="romanLcParenBoth"/>
            </a:pPr>
            <a:r>
              <a:rPr lang="en-US" sz="2800" dirty="0">
                <a:effectLst/>
                <a:latin typeface="Bookman Old Style" panose="02050604050505020204" pitchFamily="18" charset="0"/>
                <a:ea typeface="Times New Roman" panose="02020603050405020304" pitchFamily="18" charset="0"/>
                <a:cs typeface="Times New Roman" panose="02020603050405020304" pitchFamily="18" charset="0"/>
              </a:rPr>
              <a:t>The Education Act, No. 23 of 2011; and</a:t>
            </a:r>
          </a:p>
          <a:p>
            <a:pPr marL="342900" marR="0" lvl="0" indent="-342900" algn="just">
              <a:lnSpc>
                <a:spcPct val="150000"/>
              </a:lnSpc>
              <a:spcBef>
                <a:spcPts val="0"/>
              </a:spcBef>
              <a:spcAft>
                <a:spcPts val="0"/>
              </a:spcAft>
              <a:buFont typeface="+mj-lt"/>
              <a:buAutoNum type="romanLcParenBoth"/>
            </a:pPr>
            <a:r>
              <a:rPr lang="en-US" sz="2800" dirty="0">
                <a:effectLst/>
                <a:latin typeface="Bookman Old Style" panose="02050604050505020204" pitchFamily="18" charset="0"/>
                <a:ea typeface="Times New Roman" panose="02020603050405020304" pitchFamily="18" charset="0"/>
                <a:cs typeface="Times New Roman" panose="02020603050405020304" pitchFamily="18" charset="0"/>
              </a:rPr>
              <a:t>The Penal Code Chapter 87 of the Laws of Zambia. </a:t>
            </a:r>
            <a:endParaRPr lang="en-US" dirty="0"/>
          </a:p>
        </p:txBody>
      </p:sp>
    </p:spTree>
    <p:extLst>
      <p:ext uri="{BB962C8B-B14F-4D97-AF65-F5344CB8AC3E}">
        <p14:creationId xmlns:p14="http://schemas.microsoft.com/office/powerpoint/2010/main" val="38408848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4583A8-90BF-9F94-98AD-5FB027F11AB8}"/>
              </a:ext>
            </a:extLst>
          </p:cNvPr>
          <p:cNvSpPr>
            <a:spLocks noGrp="1"/>
          </p:cNvSpPr>
          <p:nvPr>
            <p:ph type="title"/>
          </p:nvPr>
        </p:nvSpPr>
        <p:spPr/>
        <p:txBody>
          <a:bodyPr>
            <a:normAutofit fontScale="90000"/>
          </a:bodyPr>
          <a:lstStyle/>
          <a:p>
            <a:pPr marL="0" marR="0" indent="-228600" rtl="0" eaLnBrk="1" latinLnBrk="0" hangingPunct="1">
              <a:lnSpc>
                <a:spcPct val="150000"/>
              </a:lnSpc>
              <a:spcBef>
                <a:spcPts val="0"/>
              </a:spcBef>
              <a:spcAft>
                <a:spcPts val="0"/>
              </a:spcAft>
            </a:pPr>
            <a:r>
              <a:rPr lang="en-US" sz="2700" b="1" kern="1200" dirty="0">
                <a:solidFill>
                  <a:srgbClr val="000000"/>
                </a:solidFill>
                <a:effectLst/>
                <a:latin typeface="Bookman Old Style" panose="02050604050505020204" pitchFamily="18" charset="0"/>
                <a:ea typeface="Times New Roman" panose="02020603050405020304" pitchFamily="18" charset="0"/>
                <a:cs typeface="+mn-cs"/>
              </a:rPr>
              <a:t>Progression of the Law protecting children against Child Marriage</a:t>
            </a:r>
            <a:br>
              <a:rPr lang="en-US" sz="4400" dirty="0">
                <a:effectLst/>
              </a:rPr>
            </a:br>
            <a:endParaRPr lang="en-US" dirty="0"/>
          </a:p>
        </p:txBody>
      </p:sp>
      <p:sp>
        <p:nvSpPr>
          <p:cNvPr id="3" name="Content Placeholder 2">
            <a:extLst>
              <a:ext uri="{FF2B5EF4-FFF2-40B4-BE49-F238E27FC236}">
                <a16:creationId xmlns:a16="http://schemas.microsoft.com/office/drawing/2014/main" id="{E523B235-D9CD-0665-D6A6-42367352C4AC}"/>
              </a:ext>
            </a:extLst>
          </p:cNvPr>
          <p:cNvSpPr>
            <a:spLocks noGrp="1"/>
          </p:cNvSpPr>
          <p:nvPr>
            <p:ph idx="1"/>
          </p:nvPr>
        </p:nvSpPr>
        <p:spPr/>
        <p:txBody>
          <a:bodyPr>
            <a:normAutofit fontScale="55000" lnSpcReduction="20000"/>
          </a:bodyPr>
          <a:lstStyle/>
          <a:p>
            <a:pPr marL="0" marR="0" algn="just">
              <a:lnSpc>
                <a:spcPct val="150000"/>
              </a:lnSpc>
              <a:spcBef>
                <a:spcPts val="0"/>
              </a:spcBef>
              <a:spcAft>
                <a:spcPts val="0"/>
              </a:spcAft>
            </a:pPr>
            <a:r>
              <a:rPr lang="en-US" dirty="0">
                <a:latin typeface="Bookman Old Style" panose="02050604050505020204" pitchFamily="18" charset="0"/>
                <a:ea typeface="Times New Roman" panose="02020603050405020304" pitchFamily="18" charset="0"/>
              </a:rPr>
              <a:t>B</a:t>
            </a:r>
            <a:r>
              <a:rPr lang="en-US" sz="2800" dirty="0">
                <a:effectLst/>
                <a:latin typeface="Bookman Old Style" panose="02050604050505020204" pitchFamily="18" charset="0"/>
                <a:ea typeface="Times New Roman" panose="02020603050405020304" pitchFamily="18" charset="0"/>
              </a:rPr>
              <a:t>efore August 2022, the offence of child marriage was limited to child learners under the Education Act, No. 23 of 2011 of the Laws of Zambia. </a:t>
            </a:r>
            <a:endParaRPr lang="en-US" sz="2800" dirty="0">
              <a:effectLst/>
              <a:latin typeface="Times New Roman" panose="02020603050405020304" pitchFamily="18" charset="0"/>
              <a:ea typeface="Times New Roman" panose="02020603050405020304" pitchFamily="18" charset="0"/>
            </a:endParaRPr>
          </a:p>
          <a:p>
            <a:pPr marL="0" marR="0" algn="just">
              <a:lnSpc>
                <a:spcPct val="150000"/>
              </a:lnSpc>
              <a:spcBef>
                <a:spcPts val="0"/>
              </a:spcBef>
              <a:spcAft>
                <a:spcPts val="0"/>
              </a:spcAft>
            </a:pPr>
            <a:r>
              <a:rPr lang="en-US" sz="2800" dirty="0">
                <a:effectLst/>
                <a:latin typeface="Bookman Old Style" panose="02050604050505020204" pitchFamily="18" charset="0"/>
                <a:ea typeface="Times New Roman" panose="02020603050405020304" pitchFamily="18" charset="0"/>
              </a:rPr>
              <a:t>Section 18 of the Education Act, No. 23 of 2011 prohibits the marrying off of learners as follows:</a:t>
            </a:r>
            <a:endParaRPr lang="en-US" sz="2800" dirty="0">
              <a:effectLst/>
              <a:latin typeface="Times New Roman" panose="02020603050405020304" pitchFamily="18" charset="0"/>
              <a:ea typeface="Times New Roman" panose="02020603050405020304" pitchFamily="18" charset="0"/>
            </a:endParaRPr>
          </a:p>
          <a:p>
            <a:pPr marL="0" marR="0" algn="just">
              <a:lnSpc>
                <a:spcPct val="150000"/>
              </a:lnSpc>
              <a:spcBef>
                <a:spcPts val="0"/>
              </a:spcBef>
              <a:spcAft>
                <a:spcPts val="0"/>
              </a:spcAft>
            </a:pPr>
            <a:r>
              <a:rPr lang="en-US" sz="2800" i="1" dirty="0">
                <a:effectLst/>
                <a:latin typeface="Times New Roman" panose="02020603050405020304" pitchFamily="18" charset="0"/>
                <a:ea typeface="Times New Roman" panose="02020603050405020304" pitchFamily="18" charset="0"/>
              </a:rPr>
              <a:t>“ (1) Subject to the Constitution and any other written law, a learner who is a child shall not contract any form of marriage.</a:t>
            </a:r>
          </a:p>
          <a:p>
            <a:pPr marL="0" marR="0" algn="just">
              <a:lnSpc>
                <a:spcPct val="150000"/>
              </a:lnSpc>
              <a:spcBef>
                <a:spcPts val="0"/>
              </a:spcBef>
              <a:spcAft>
                <a:spcPts val="0"/>
              </a:spcAft>
            </a:pPr>
            <a:r>
              <a:rPr lang="en-US" sz="2800" i="1" dirty="0">
                <a:effectLst/>
                <a:latin typeface="Times New Roman" panose="02020603050405020304" pitchFamily="18" charset="0"/>
                <a:ea typeface="Times New Roman" panose="02020603050405020304" pitchFamily="18" charset="0"/>
              </a:rPr>
              <a:t> (2) A person shall not—</a:t>
            </a:r>
          </a:p>
          <a:p>
            <a:pPr marL="0" marR="0" algn="just">
              <a:lnSpc>
                <a:spcPct val="150000"/>
              </a:lnSpc>
              <a:spcBef>
                <a:spcPts val="0"/>
              </a:spcBef>
              <a:spcAft>
                <a:spcPts val="0"/>
              </a:spcAft>
            </a:pPr>
            <a:r>
              <a:rPr lang="en-US" sz="2800" i="1" dirty="0">
                <a:effectLst/>
                <a:latin typeface="Times New Roman" panose="02020603050405020304" pitchFamily="18" charset="0"/>
                <a:ea typeface="Times New Roman" panose="02020603050405020304" pitchFamily="18" charset="0"/>
              </a:rPr>
              <a:t> (a) marry or marry off a learner who is a child; or</a:t>
            </a:r>
          </a:p>
          <a:p>
            <a:pPr marL="0" marR="0" algn="just">
              <a:lnSpc>
                <a:spcPct val="150000"/>
              </a:lnSpc>
              <a:spcBef>
                <a:spcPts val="0"/>
              </a:spcBef>
              <a:spcAft>
                <a:spcPts val="0"/>
              </a:spcAft>
            </a:pPr>
            <a:r>
              <a:rPr lang="en-US" sz="2800" i="1" dirty="0">
                <a:effectLst/>
                <a:latin typeface="Times New Roman" panose="02020603050405020304" pitchFamily="18" charset="0"/>
                <a:ea typeface="Times New Roman" panose="02020603050405020304" pitchFamily="18" charset="0"/>
              </a:rPr>
              <a:t> (b) prevent or stop a learner who is a child from attending school for the purpose of marrying or marrying off the learner who is a child. </a:t>
            </a:r>
          </a:p>
          <a:p>
            <a:pPr marL="0" marR="0" algn="just">
              <a:lnSpc>
                <a:spcPct val="150000"/>
              </a:lnSpc>
              <a:spcBef>
                <a:spcPts val="0"/>
              </a:spcBef>
              <a:spcAft>
                <a:spcPts val="0"/>
              </a:spcAft>
            </a:pPr>
            <a:r>
              <a:rPr lang="en-US" sz="2800" i="1" dirty="0">
                <a:effectLst/>
                <a:latin typeface="Times New Roman" panose="02020603050405020304" pitchFamily="18" charset="0"/>
                <a:ea typeface="Times New Roman" panose="02020603050405020304" pitchFamily="18" charset="0"/>
              </a:rPr>
              <a:t>(3) A person who contravenes this section commits an offence and is liable, upon conviction, to imprisonment for a period of not less than fifteen years and may be liable to imprisonment for life.</a:t>
            </a:r>
          </a:p>
          <a:p>
            <a:pPr marL="0" marR="0" indent="0" algn="just">
              <a:lnSpc>
                <a:spcPct val="150000"/>
              </a:lnSpc>
              <a:spcBef>
                <a:spcPts val="0"/>
              </a:spcBef>
              <a:spcAft>
                <a:spcPts val="0"/>
              </a:spcAft>
              <a:buNone/>
            </a:pPr>
            <a:endParaRPr lang="en-US" sz="2800" i="1"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15779988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4FB942-F884-E3B3-BF8D-6CD14D9277BB}"/>
              </a:ext>
            </a:extLst>
          </p:cNvPr>
          <p:cNvSpPr>
            <a:spLocks noGrp="1"/>
          </p:cNvSpPr>
          <p:nvPr>
            <p:ph type="title"/>
          </p:nvPr>
        </p:nvSpPr>
        <p:spPr/>
        <p:txBody>
          <a:bodyPr>
            <a:normAutofit/>
          </a:bodyPr>
          <a:lstStyle/>
          <a:p>
            <a:r>
              <a:rPr lang="en-US" sz="2800" dirty="0"/>
              <a:t>Progression continued….</a:t>
            </a:r>
          </a:p>
        </p:txBody>
      </p:sp>
      <p:sp>
        <p:nvSpPr>
          <p:cNvPr id="3" name="Content Placeholder 2">
            <a:extLst>
              <a:ext uri="{FF2B5EF4-FFF2-40B4-BE49-F238E27FC236}">
                <a16:creationId xmlns:a16="http://schemas.microsoft.com/office/drawing/2014/main" id="{CA2C69AA-AF9A-8DC7-F613-D33A7B634B51}"/>
              </a:ext>
            </a:extLst>
          </p:cNvPr>
          <p:cNvSpPr>
            <a:spLocks noGrp="1"/>
          </p:cNvSpPr>
          <p:nvPr>
            <p:ph idx="1"/>
          </p:nvPr>
        </p:nvSpPr>
        <p:spPr/>
        <p:txBody>
          <a:bodyPr>
            <a:normAutofit fontScale="62500" lnSpcReduction="20000"/>
          </a:bodyPr>
          <a:lstStyle/>
          <a:p>
            <a:pPr marL="0" marR="0" algn="just">
              <a:lnSpc>
                <a:spcPct val="150000"/>
              </a:lnSpc>
              <a:spcBef>
                <a:spcPts val="0"/>
              </a:spcBef>
              <a:spcAft>
                <a:spcPts val="0"/>
              </a:spcAft>
            </a:pPr>
            <a:r>
              <a:rPr lang="en-US" dirty="0">
                <a:latin typeface="Bookman Old Style" panose="02050604050505020204" pitchFamily="18" charset="0"/>
                <a:ea typeface="Times New Roman" panose="02020603050405020304" pitchFamily="18" charset="0"/>
              </a:rPr>
              <a:t>In</a:t>
            </a:r>
            <a:r>
              <a:rPr lang="en-US" sz="2800" dirty="0">
                <a:effectLst/>
                <a:latin typeface="Bookman Old Style" panose="02050604050505020204" pitchFamily="18" charset="0"/>
                <a:ea typeface="Times New Roman" panose="02020603050405020304" pitchFamily="18" charset="0"/>
              </a:rPr>
              <a:t> August 2022, Children’s Code Act, No. 12 of 2022 was passed into law</a:t>
            </a:r>
            <a:r>
              <a:rPr lang="en-US" dirty="0">
                <a:latin typeface="Bookman Old Style" panose="02050604050505020204" pitchFamily="18" charset="0"/>
                <a:ea typeface="Times New Roman" panose="02020603050405020304" pitchFamily="18" charset="0"/>
              </a:rPr>
              <a:t>. The Children’s Code Act </a:t>
            </a:r>
            <a:r>
              <a:rPr lang="en-US" sz="2800" dirty="0">
                <a:effectLst/>
                <a:latin typeface="Bookman Old Style" panose="02050604050505020204" pitchFamily="18" charset="0"/>
                <a:ea typeface="Times New Roman" panose="02020603050405020304" pitchFamily="18" charset="0"/>
              </a:rPr>
              <a:t> </a:t>
            </a:r>
            <a:r>
              <a:rPr lang="en-US" sz="2800" dirty="0" err="1">
                <a:effectLst/>
                <a:latin typeface="Bookman Old Style" panose="02050604050505020204" pitchFamily="18" charset="0"/>
                <a:ea typeface="Times New Roman" panose="02020603050405020304" pitchFamily="18" charset="0"/>
              </a:rPr>
              <a:t>criminalised</a:t>
            </a:r>
            <a:r>
              <a:rPr lang="en-US" sz="2800" dirty="0">
                <a:effectLst/>
                <a:latin typeface="Bookman Old Style" panose="02050604050505020204" pitchFamily="18" charset="0"/>
                <a:ea typeface="Times New Roman" panose="02020603050405020304" pitchFamily="18" charset="0"/>
              </a:rPr>
              <a:t> child marriage and provided a penal sanction of imprisonment of up to 10 years in section 18 and 293 respectively. </a:t>
            </a:r>
            <a:endParaRPr lang="en-US" sz="2800" dirty="0">
              <a:effectLst/>
              <a:latin typeface="Times New Roman" panose="02020603050405020304" pitchFamily="18" charset="0"/>
              <a:ea typeface="Times New Roman" panose="02020603050405020304" pitchFamily="18" charset="0"/>
            </a:endParaRPr>
          </a:p>
          <a:p>
            <a:pPr marL="0" marR="0" algn="just">
              <a:lnSpc>
                <a:spcPct val="150000"/>
              </a:lnSpc>
              <a:spcBef>
                <a:spcPts val="0"/>
              </a:spcBef>
              <a:spcAft>
                <a:spcPts val="0"/>
              </a:spcAft>
            </a:pPr>
            <a:r>
              <a:rPr lang="en-US" sz="2800" dirty="0">
                <a:effectLst/>
                <a:latin typeface="Bookman Old Style" panose="02050604050505020204" pitchFamily="18" charset="0"/>
                <a:ea typeface="Times New Roman" panose="02020603050405020304" pitchFamily="18" charset="0"/>
              </a:rPr>
              <a:t>Notwithstanding these progressive strides, there remained the challenge of marriages under customary law as the Marriage Act did not expressly state its application to customary law. While the Marriage Act provided for marriage age as 21 and for parental consent for those aged less than 21, customary law marriages are largely dependent not on age but on when a child reaches puberty and develops the capacity to care for oneself and others.</a:t>
            </a:r>
            <a:endParaRPr lang="en-US" sz="2800" dirty="0">
              <a:effectLst/>
              <a:latin typeface="Times New Roman" panose="02020603050405020304" pitchFamily="18" charset="0"/>
              <a:ea typeface="Times New Roman" panose="02020603050405020304" pitchFamily="18" charset="0"/>
            </a:endParaRPr>
          </a:p>
          <a:p>
            <a:pPr marL="0" marR="0" algn="just">
              <a:lnSpc>
                <a:spcPct val="150000"/>
              </a:lnSpc>
              <a:spcBef>
                <a:spcPts val="0"/>
              </a:spcBef>
              <a:spcAft>
                <a:spcPts val="0"/>
              </a:spcAft>
            </a:pPr>
            <a:r>
              <a:rPr lang="en-US" sz="2800" dirty="0">
                <a:effectLst/>
                <a:latin typeface="Bookman Old Style" panose="02050604050505020204" pitchFamily="18" charset="0"/>
                <a:ea typeface="Times New Roman" panose="02020603050405020304" pitchFamily="18" charset="0"/>
              </a:rPr>
              <a:t>Due to this  dual legal system which </a:t>
            </a:r>
            <a:r>
              <a:rPr lang="en-US" sz="2800" dirty="0" err="1">
                <a:effectLst/>
                <a:latin typeface="Bookman Old Style" panose="02050604050505020204" pitchFamily="18" charset="0"/>
                <a:ea typeface="Times New Roman" panose="02020603050405020304" pitchFamily="18" charset="0"/>
              </a:rPr>
              <a:t>recognised</a:t>
            </a:r>
            <a:r>
              <a:rPr lang="en-US" sz="2800" dirty="0">
                <a:effectLst/>
                <a:latin typeface="Bookman Old Style" panose="02050604050505020204" pitchFamily="18" charset="0"/>
                <a:ea typeface="Times New Roman" panose="02020603050405020304" pitchFamily="18" charset="0"/>
              </a:rPr>
              <a:t> marriages contracted under statutory and customary law, there was a lacuna which left children susceptible to child marriage in the customary law realm. </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0330778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71FB5-E013-20D7-20E7-F303AC292BF8}"/>
              </a:ext>
            </a:extLst>
          </p:cNvPr>
          <p:cNvSpPr>
            <a:spLocks noGrp="1"/>
          </p:cNvSpPr>
          <p:nvPr>
            <p:ph type="title"/>
          </p:nvPr>
        </p:nvSpPr>
        <p:spPr/>
        <p:txBody>
          <a:bodyPr/>
          <a:lstStyle/>
          <a:p>
            <a:r>
              <a:rPr lang="en-US" sz="2800" dirty="0"/>
              <a:t>Progression continued </a:t>
            </a:r>
            <a:r>
              <a:rPr lang="en-US" dirty="0"/>
              <a:t>…</a:t>
            </a:r>
          </a:p>
        </p:txBody>
      </p:sp>
      <p:sp>
        <p:nvSpPr>
          <p:cNvPr id="3" name="Content Placeholder 2">
            <a:extLst>
              <a:ext uri="{FF2B5EF4-FFF2-40B4-BE49-F238E27FC236}">
                <a16:creationId xmlns:a16="http://schemas.microsoft.com/office/drawing/2014/main" id="{1E91A65F-09E2-8C3F-183A-95F11732A78D}"/>
              </a:ext>
            </a:extLst>
          </p:cNvPr>
          <p:cNvSpPr>
            <a:spLocks noGrp="1"/>
          </p:cNvSpPr>
          <p:nvPr>
            <p:ph idx="1"/>
          </p:nvPr>
        </p:nvSpPr>
        <p:spPr/>
        <p:txBody>
          <a:bodyPr>
            <a:normAutofit fontScale="85000" lnSpcReduction="10000"/>
          </a:bodyPr>
          <a:lstStyle/>
          <a:p>
            <a:pPr marL="0" marR="0" algn="just">
              <a:lnSpc>
                <a:spcPct val="150000"/>
              </a:lnSpc>
              <a:spcBef>
                <a:spcPts val="0"/>
              </a:spcBef>
              <a:spcAft>
                <a:spcPts val="0"/>
              </a:spcAft>
            </a:pPr>
            <a:r>
              <a:rPr lang="en-US" sz="2800" dirty="0">
                <a:effectLst/>
                <a:latin typeface="Bookman Old Style" panose="02050604050505020204" pitchFamily="18" charset="0"/>
                <a:ea typeface="Times New Roman" panose="02020603050405020304" pitchFamily="18" charset="0"/>
              </a:rPr>
              <a:t>The Act came into law on 22</a:t>
            </a:r>
            <a:r>
              <a:rPr lang="en-US" sz="2800" baseline="30000" dirty="0">
                <a:effectLst/>
                <a:latin typeface="Bookman Old Style" panose="02050604050505020204" pitchFamily="18" charset="0"/>
                <a:ea typeface="Times New Roman" panose="02020603050405020304" pitchFamily="18" charset="0"/>
              </a:rPr>
              <a:t>nd</a:t>
            </a:r>
            <a:r>
              <a:rPr lang="en-US" sz="2800" dirty="0">
                <a:effectLst/>
                <a:latin typeface="Bookman Old Style" panose="02050604050505020204" pitchFamily="18" charset="0"/>
                <a:ea typeface="Times New Roman" panose="02020603050405020304" pitchFamily="18" charset="0"/>
              </a:rPr>
              <a:t> December, 2023 after the President assented to the Bill. The passing into law of this amendment came as a result of wide consultation and stakeholder engagement so as to bring the Marriage Act in line with international, regional and national commitments Zambia has made. These commitments are in line with the country’s commitment to eliminate child, early and forced marriages by 2030 in line with target 5.3 of the Sustainable Development Goals.</a:t>
            </a:r>
            <a:endParaRPr lang="en-US" sz="28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1124400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1FC590-A303-510E-4CA4-A536CAF80CCB}"/>
              </a:ext>
            </a:extLst>
          </p:cNvPr>
          <p:cNvSpPr>
            <a:spLocks noGrp="1"/>
          </p:cNvSpPr>
          <p:nvPr>
            <p:ph type="title"/>
          </p:nvPr>
        </p:nvSpPr>
        <p:spPr/>
        <p:txBody>
          <a:bodyPr>
            <a:normAutofit fontScale="90000"/>
          </a:bodyPr>
          <a:lstStyle/>
          <a:p>
            <a:pPr marL="0" marR="0" indent="-228600" rtl="0" eaLnBrk="1" latinLnBrk="0" hangingPunct="1">
              <a:lnSpc>
                <a:spcPct val="150000"/>
              </a:lnSpc>
              <a:spcBef>
                <a:spcPts val="0"/>
              </a:spcBef>
              <a:spcAft>
                <a:spcPts val="0"/>
              </a:spcAft>
            </a:pPr>
            <a:r>
              <a:rPr lang="en-US" sz="3100" b="1" kern="1200" dirty="0">
                <a:solidFill>
                  <a:srgbClr val="000000"/>
                </a:solidFill>
                <a:effectLst/>
                <a:latin typeface="Bookman Old Style" panose="02050604050505020204" pitchFamily="18" charset="0"/>
                <a:ea typeface="Times New Roman" panose="02020603050405020304" pitchFamily="18" charset="0"/>
                <a:cs typeface="+mn-cs"/>
              </a:rPr>
              <a:t>Salient provisions of the Marriage Amendment Act</a:t>
            </a:r>
            <a:br>
              <a:rPr lang="en-US" sz="4400" dirty="0">
                <a:effectLst/>
              </a:rPr>
            </a:br>
            <a:endParaRPr lang="en-US" dirty="0"/>
          </a:p>
        </p:txBody>
      </p:sp>
      <p:sp>
        <p:nvSpPr>
          <p:cNvPr id="3" name="Content Placeholder 2">
            <a:extLst>
              <a:ext uri="{FF2B5EF4-FFF2-40B4-BE49-F238E27FC236}">
                <a16:creationId xmlns:a16="http://schemas.microsoft.com/office/drawing/2014/main" id="{76959517-7A35-55E0-B0E2-0C79F0A7C74F}"/>
              </a:ext>
            </a:extLst>
          </p:cNvPr>
          <p:cNvSpPr>
            <a:spLocks noGrp="1"/>
          </p:cNvSpPr>
          <p:nvPr>
            <p:ph idx="1"/>
          </p:nvPr>
        </p:nvSpPr>
        <p:spPr/>
        <p:txBody>
          <a:bodyPr>
            <a:normAutofit fontScale="55000" lnSpcReduction="20000"/>
          </a:bodyPr>
          <a:lstStyle/>
          <a:p>
            <a:pPr marL="0" marR="0" algn="just">
              <a:lnSpc>
                <a:spcPct val="150000"/>
              </a:lnSpc>
              <a:spcBef>
                <a:spcPts val="0"/>
              </a:spcBef>
              <a:spcAft>
                <a:spcPts val="0"/>
              </a:spcAft>
            </a:pPr>
            <a:r>
              <a:rPr lang="en-US" sz="2800" dirty="0">
                <a:effectLst/>
                <a:latin typeface="Bookman Old Style" panose="02050604050505020204" pitchFamily="18" charset="0"/>
                <a:ea typeface="Times New Roman" panose="02020603050405020304" pitchFamily="18" charset="0"/>
              </a:rPr>
              <a:t>The Act amends inter alia sections 2, 33 and 34 of the Marriage Act Chapter 50 of the Laws of Zambia. Section 2 was amended to bring the definition of Child in line with the Republican Constitution which places the age of child as a person who has attained or is below the age of 18. </a:t>
            </a:r>
            <a:endParaRPr lang="en-US" sz="2800" dirty="0">
              <a:effectLst/>
              <a:latin typeface="Times New Roman" panose="02020603050405020304" pitchFamily="18" charset="0"/>
              <a:ea typeface="Times New Roman" panose="02020603050405020304" pitchFamily="18" charset="0"/>
            </a:endParaRPr>
          </a:p>
          <a:p>
            <a:pPr marL="0" marR="0" algn="just">
              <a:lnSpc>
                <a:spcPct val="150000"/>
              </a:lnSpc>
              <a:spcBef>
                <a:spcPts val="0"/>
              </a:spcBef>
              <a:spcAft>
                <a:spcPts val="0"/>
              </a:spcAft>
            </a:pPr>
            <a:r>
              <a:rPr lang="en-US" sz="2800" dirty="0">
                <a:effectLst/>
                <a:latin typeface="Bookman Old Style" panose="02050604050505020204" pitchFamily="18" charset="0"/>
                <a:ea typeface="Times New Roman" panose="02020603050405020304" pitchFamily="18" charset="0"/>
              </a:rPr>
              <a:t>Section 33 was amended by repealing the whole section and replacing it with the current provision which provides that:</a:t>
            </a:r>
            <a:endParaRPr lang="en-US" sz="2800" dirty="0">
              <a:effectLst/>
              <a:latin typeface="Times New Roman" panose="02020603050405020304" pitchFamily="18" charset="0"/>
              <a:ea typeface="Times New Roman" panose="02020603050405020304" pitchFamily="18" charset="0"/>
            </a:endParaRPr>
          </a:p>
          <a:p>
            <a:pPr marL="0" marR="0" algn="just">
              <a:lnSpc>
                <a:spcPct val="150000"/>
              </a:lnSpc>
              <a:spcBef>
                <a:spcPts val="0"/>
              </a:spcBef>
              <a:spcAft>
                <a:spcPts val="0"/>
              </a:spcAft>
            </a:pPr>
            <a:r>
              <a:rPr lang="en-US" sz="2800" dirty="0">
                <a:effectLst/>
                <a:latin typeface="Bookman Old Style" panose="02050604050505020204" pitchFamily="18" charset="0"/>
                <a:ea typeface="Times New Roman" panose="02020603050405020304" pitchFamily="18" charset="0"/>
              </a:rPr>
              <a:t>“A marriage between persons either of whom is a child is void”.</a:t>
            </a:r>
            <a:endParaRPr lang="en-US" sz="2800" dirty="0">
              <a:effectLst/>
              <a:latin typeface="Times New Roman" panose="02020603050405020304" pitchFamily="18" charset="0"/>
              <a:ea typeface="Times New Roman" panose="02020603050405020304" pitchFamily="18" charset="0"/>
            </a:endParaRPr>
          </a:p>
          <a:p>
            <a:pPr marL="0" marR="0" algn="just">
              <a:lnSpc>
                <a:spcPct val="150000"/>
              </a:lnSpc>
              <a:spcBef>
                <a:spcPts val="0"/>
              </a:spcBef>
              <a:spcAft>
                <a:spcPts val="0"/>
              </a:spcAft>
            </a:pPr>
            <a:r>
              <a:rPr lang="en-US" sz="2800" dirty="0">
                <a:effectLst/>
                <a:latin typeface="Bookman Old Style" panose="02050604050505020204" pitchFamily="18" charset="0"/>
                <a:ea typeface="Times New Roman" panose="02020603050405020304" pitchFamily="18" charset="0"/>
              </a:rPr>
              <a:t>Section 34 was also repealed and replaced. Notably section 34(2) which provides that:</a:t>
            </a:r>
            <a:endParaRPr lang="en-US" sz="2800" dirty="0">
              <a:effectLst/>
              <a:latin typeface="Times New Roman" panose="02020603050405020304" pitchFamily="18" charset="0"/>
              <a:ea typeface="Times New Roman" panose="02020603050405020304" pitchFamily="18" charset="0"/>
            </a:endParaRPr>
          </a:p>
          <a:p>
            <a:pPr marL="0" marR="0" algn="just">
              <a:lnSpc>
                <a:spcPct val="150000"/>
              </a:lnSpc>
              <a:spcBef>
                <a:spcPts val="0"/>
              </a:spcBef>
              <a:spcAft>
                <a:spcPts val="0"/>
              </a:spcAft>
            </a:pPr>
            <a:r>
              <a:rPr lang="en-US" sz="2800" dirty="0">
                <a:effectLst/>
                <a:latin typeface="Bookman Old Style" panose="02050604050505020204" pitchFamily="18" charset="0"/>
                <a:ea typeface="Times New Roman" panose="02020603050405020304" pitchFamily="18" charset="0"/>
              </a:rPr>
              <a:t>“…, section 33 shall apply to a marriage contracted under or in accordance with any African Customary law”.</a:t>
            </a:r>
            <a:endParaRPr lang="en-US" sz="2800" dirty="0">
              <a:effectLst/>
              <a:latin typeface="Times New Roman" panose="02020603050405020304" pitchFamily="18" charset="0"/>
              <a:ea typeface="Times New Roman" panose="02020603050405020304" pitchFamily="18" charset="0"/>
            </a:endParaRPr>
          </a:p>
          <a:p>
            <a:pPr marL="0" marR="0" algn="just">
              <a:lnSpc>
                <a:spcPct val="150000"/>
              </a:lnSpc>
              <a:spcBef>
                <a:spcPts val="0"/>
              </a:spcBef>
              <a:spcAft>
                <a:spcPts val="0"/>
              </a:spcAft>
            </a:pPr>
            <a:r>
              <a:rPr lang="en-US" sz="2800" dirty="0">
                <a:effectLst/>
                <a:latin typeface="Bookman Old Style" panose="02050604050505020204" pitchFamily="18" charset="0"/>
                <a:ea typeface="Times New Roman" panose="02020603050405020304" pitchFamily="18" charset="0"/>
              </a:rPr>
              <a:t>Section 34(c) therefore clarifies on the law and provides a departure from the law as it stood before Amendment Act No. 13 of 2023. </a:t>
            </a:r>
            <a:endParaRPr lang="en-US" sz="28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25859507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293</TotalTime>
  <Words>1336</Words>
  <Application>Microsoft Office PowerPoint</Application>
  <PresentationFormat>Widescreen</PresentationFormat>
  <Paragraphs>55</Paragraphs>
  <Slides>13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Bookman Old Style</vt:lpstr>
      <vt:lpstr>Calibri</vt:lpstr>
      <vt:lpstr>Calibri Light</vt:lpstr>
      <vt:lpstr>Times New Roman</vt:lpstr>
      <vt:lpstr>Office Theme</vt:lpstr>
      <vt:lpstr>The Marriage Amendment Act No. 13 of 2023; Implications on the offence of child marriage and Defilement in Zambia </vt:lpstr>
      <vt:lpstr>Introduction </vt:lpstr>
      <vt:lpstr>Definition of Child Marriage</vt:lpstr>
      <vt:lpstr>Prevalence of Child Marriage in Zambia </vt:lpstr>
      <vt:lpstr>Legal Framework relating to Child Marriage in Zambia </vt:lpstr>
      <vt:lpstr>Progression of the Law protecting children against Child Marriage </vt:lpstr>
      <vt:lpstr>Progression continued….</vt:lpstr>
      <vt:lpstr>Progression continued …</vt:lpstr>
      <vt:lpstr>Salient provisions of the Marriage Amendment Act </vt:lpstr>
      <vt:lpstr>Implications of the Marriage Amendment Act no 13 of 2023 </vt:lpstr>
      <vt:lpstr>Implications of the Marriage Amendment Act no 13 of 2023 continued… </vt:lpstr>
      <vt:lpstr>Implications of the Marriage Amendment Act no 13 of 2023 continued… </vt:lpstr>
      <vt:lpstr>Conclusion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Nkubiza Mumba</dc:creator>
  <cp:lastModifiedBy>Nkubiza Mumba</cp:lastModifiedBy>
  <cp:revision>4</cp:revision>
  <dcterms:created xsi:type="dcterms:W3CDTF">2024-09-17T08:32:01Z</dcterms:created>
  <dcterms:modified xsi:type="dcterms:W3CDTF">2024-09-18T07:11:11Z</dcterms:modified>
</cp:coreProperties>
</file>