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9/13/2024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1AAEC-AA62-4582-878D-EB565229ACD1}"/>
              </a:ext>
            </a:extLst>
          </p:cNvPr>
          <p:cNvSpPr>
            <a:spLocks noGrp="1"/>
          </p:cNvSpPr>
          <p:nvPr>
            <p:ph type="ctrTitle"/>
          </p:nvPr>
        </p:nvSpPr>
        <p:spPr>
          <a:xfrm>
            <a:off x="1507067" y="372862"/>
            <a:ext cx="7766936" cy="1337406"/>
          </a:xfrm>
        </p:spPr>
        <p:txBody>
          <a:bodyPr/>
          <a:lstStyle/>
          <a:p>
            <a:pPr algn="ctr"/>
            <a:r>
              <a:rPr lang="en-US" sz="2000" dirty="0"/>
              <a:t>ESTABLISHMENT OF ECONOMIC AND FINANCIAL CRIMES COURTS: NEW RULES AND PROCEDURES</a:t>
            </a:r>
          </a:p>
        </p:txBody>
      </p:sp>
      <p:sp>
        <p:nvSpPr>
          <p:cNvPr id="3" name="Subtitle 2">
            <a:extLst>
              <a:ext uri="{FF2B5EF4-FFF2-40B4-BE49-F238E27FC236}">
                <a16:creationId xmlns:a16="http://schemas.microsoft.com/office/drawing/2014/main" id="{C128F211-40E8-443D-A702-BFD308CDF7E8}"/>
              </a:ext>
            </a:extLst>
          </p:cNvPr>
          <p:cNvSpPr>
            <a:spLocks noGrp="1"/>
          </p:cNvSpPr>
          <p:nvPr>
            <p:ph type="subTitle" idx="1"/>
          </p:nvPr>
        </p:nvSpPr>
        <p:spPr>
          <a:xfrm>
            <a:off x="1507067" y="4050833"/>
            <a:ext cx="7766936" cy="1408934"/>
          </a:xfrm>
        </p:spPr>
        <p:txBody>
          <a:bodyPr>
            <a:normAutofit fontScale="25000" lnSpcReduction="20000"/>
          </a:bodyPr>
          <a:lstStyle/>
          <a:p>
            <a:pPr algn="l"/>
            <a:endParaRPr lang="en-US" dirty="0"/>
          </a:p>
          <a:p>
            <a:pPr algn="l"/>
            <a:endParaRPr lang="en-US" dirty="0"/>
          </a:p>
          <a:p>
            <a:pPr algn="l"/>
            <a:endParaRPr lang="en-US" dirty="0"/>
          </a:p>
          <a:p>
            <a:pPr algn="ctr"/>
            <a:r>
              <a:rPr lang="en-US" sz="4200" dirty="0"/>
              <a:t>THE ANNUAL PROSECUTOR’S CONFERENCE AT KENNETH KAUNDA INTERNATIONAL CONFERENCE CENTRE IN LUSAKA </a:t>
            </a:r>
          </a:p>
          <a:p>
            <a:pPr algn="ctr"/>
            <a:r>
              <a:rPr lang="en-US" sz="4200" dirty="0"/>
              <a:t>16</a:t>
            </a:r>
            <a:r>
              <a:rPr lang="en-US" sz="4200" baseline="30000" dirty="0"/>
              <a:t>TH</a:t>
            </a:r>
            <a:r>
              <a:rPr lang="en-US" sz="4200" dirty="0"/>
              <a:t> -18</a:t>
            </a:r>
            <a:r>
              <a:rPr lang="en-US" sz="4200" baseline="30000" dirty="0"/>
              <a:t>TH</a:t>
            </a:r>
            <a:r>
              <a:rPr lang="en-US" sz="4200" dirty="0"/>
              <a:t> SEPTEMBER 2024</a:t>
            </a:r>
          </a:p>
          <a:p>
            <a:pPr algn="ctr"/>
            <a:r>
              <a:rPr lang="en-US" sz="4200" dirty="0"/>
              <a:t>PRESENTED BY</a:t>
            </a:r>
          </a:p>
          <a:p>
            <a:pPr algn="ctr"/>
            <a:r>
              <a:rPr lang="en-US" sz="4200" dirty="0"/>
              <a:t> SYLVIA MUNYINYA OKOH</a:t>
            </a:r>
          </a:p>
        </p:txBody>
      </p:sp>
    </p:spTree>
    <p:extLst>
      <p:ext uri="{BB962C8B-B14F-4D97-AF65-F5344CB8AC3E}">
        <p14:creationId xmlns:p14="http://schemas.microsoft.com/office/powerpoint/2010/main" val="2355209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9EB68-82F3-49FF-A6D3-F0E129EE4CC4}"/>
              </a:ext>
            </a:extLst>
          </p:cNvPr>
          <p:cNvSpPr>
            <a:spLocks noGrp="1"/>
          </p:cNvSpPr>
          <p:nvPr>
            <p:ph type="title"/>
          </p:nvPr>
        </p:nvSpPr>
        <p:spPr/>
        <p:txBody>
          <a:bodyPr>
            <a:normAutofit/>
          </a:bodyPr>
          <a:lstStyle/>
          <a:p>
            <a:r>
              <a:rPr lang="en-US" sz="1800" dirty="0"/>
              <a:t>Cont. filing of the charge sheet and service</a:t>
            </a:r>
          </a:p>
        </p:txBody>
      </p:sp>
      <p:sp>
        <p:nvSpPr>
          <p:cNvPr id="3" name="Content Placeholder 2">
            <a:extLst>
              <a:ext uri="{FF2B5EF4-FFF2-40B4-BE49-F238E27FC236}">
                <a16:creationId xmlns:a16="http://schemas.microsoft.com/office/drawing/2014/main" id="{F8D4197E-E1F0-4DE0-BF64-18383A1DB155}"/>
              </a:ext>
            </a:extLst>
          </p:cNvPr>
          <p:cNvSpPr>
            <a:spLocks noGrp="1"/>
          </p:cNvSpPr>
          <p:nvPr>
            <p:ph idx="1"/>
          </p:nvPr>
        </p:nvSpPr>
        <p:spPr/>
        <p:txBody>
          <a:bodyPr>
            <a:normAutofit fontScale="92500" lnSpcReduction="10000"/>
          </a:bodyPr>
          <a:lstStyle/>
          <a:p>
            <a:pPr algn="just">
              <a:lnSpc>
                <a:spcPct val="150000"/>
              </a:lnSpc>
            </a:pPr>
            <a:r>
              <a:rPr lang="en-US" b="1" dirty="0"/>
              <a:t>Rule 5(6):</a:t>
            </a:r>
            <a:r>
              <a:rPr lang="en-US" dirty="0"/>
              <a:t> </a:t>
            </a:r>
          </a:p>
          <a:p>
            <a:pPr lvl="1" algn="just">
              <a:lnSpc>
                <a:spcPct val="150000"/>
              </a:lnSpc>
            </a:pPr>
            <a:r>
              <a:rPr lang="en-US" dirty="0"/>
              <a:t>(a)	leave of court may be sought to disclose a document or witness statement which was not available at the time of filing (It is insufficient to merely assert that the document was unavailable; the prosecution must demonstrate to the satisfaction of the court that the document or statement could not have been obtained at the time of filing.) </a:t>
            </a:r>
          </a:p>
          <a:p>
            <a:pPr lvl="1" algn="just">
              <a:lnSpc>
                <a:spcPct val="150000"/>
              </a:lnSpc>
            </a:pPr>
            <a:r>
              <a:rPr lang="en-US" dirty="0"/>
              <a:t>(b)	Leave of court may be sought to amend a list of witnesses or call an additional witness</a:t>
            </a:r>
          </a:p>
          <a:p>
            <a:pPr algn="just">
              <a:lnSpc>
                <a:spcPct val="150000"/>
              </a:lnSpc>
            </a:pPr>
            <a:r>
              <a:rPr lang="en-US" b="1" dirty="0"/>
              <a:t>Rule 5(7):</a:t>
            </a:r>
            <a:r>
              <a:rPr lang="en-US" dirty="0"/>
              <a:t> where leave is granted, the defence should be given an opportunity to examine the documents filed.</a:t>
            </a:r>
          </a:p>
          <a:p>
            <a:endParaRPr lang="en-US" dirty="0"/>
          </a:p>
        </p:txBody>
      </p:sp>
    </p:spTree>
    <p:extLst>
      <p:ext uri="{BB962C8B-B14F-4D97-AF65-F5344CB8AC3E}">
        <p14:creationId xmlns:p14="http://schemas.microsoft.com/office/powerpoint/2010/main" val="3359970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7B25-441C-49BC-91C8-6D7A761201AD}"/>
              </a:ext>
            </a:extLst>
          </p:cNvPr>
          <p:cNvSpPr>
            <a:spLocks noGrp="1"/>
          </p:cNvSpPr>
          <p:nvPr>
            <p:ph type="title"/>
          </p:nvPr>
        </p:nvSpPr>
        <p:spPr/>
        <p:txBody>
          <a:bodyPr/>
          <a:lstStyle/>
          <a:p>
            <a:r>
              <a:rPr lang="en-US" dirty="0"/>
              <a:t>Pre-trial Conference</a:t>
            </a:r>
          </a:p>
        </p:txBody>
      </p:sp>
      <p:sp>
        <p:nvSpPr>
          <p:cNvPr id="3" name="Content Placeholder 2">
            <a:extLst>
              <a:ext uri="{FF2B5EF4-FFF2-40B4-BE49-F238E27FC236}">
                <a16:creationId xmlns:a16="http://schemas.microsoft.com/office/drawing/2014/main" id="{A83C282D-550F-46C9-B161-BD2AE86D0F75}"/>
              </a:ext>
            </a:extLst>
          </p:cNvPr>
          <p:cNvSpPr>
            <a:spLocks noGrp="1"/>
          </p:cNvSpPr>
          <p:nvPr>
            <p:ph idx="1"/>
          </p:nvPr>
        </p:nvSpPr>
        <p:spPr/>
        <p:txBody>
          <a:bodyPr/>
          <a:lstStyle/>
          <a:p>
            <a:pPr algn="just">
              <a:lnSpc>
                <a:spcPct val="150000"/>
              </a:lnSpc>
            </a:pPr>
            <a:r>
              <a:rPr lang="en-US" b="1" dirty="0"/>
              <a:t>Rule 6(1):</a:t>
            </a:r>
            <a:r>
              <a:rPr lang="en-US" dirty="0"/>
              <a:t> within 7 days of filing the affidavit of service, the parties have to be called for a pre-trial conference.</a:t>
            </a:r>
          </a:p>
          <a:p>
            <a:pPr algn="just">
              <a:lnSpc>
                <a:spcPct val="150000"/>
              </a:lnSpc>
            </a:pPr>
            <a:r>
              <a:rPr lang="en-US" b="1" dirty="0"/>
              <a:t>Rule 6(2):</a:t>
            </a:r>
            <a:r>
              <a:rPr lang="en-US" dirty="0"/>
              <a:t> sets out issues for consideration during the conference such as consent to prosecute, time table for progress and date of plea.</a:t>
            </a:r>
          </a:p>
          <a:p>
            <a:pPr algn="just">
              <a:lnSpc>
                <a:spcPct val="150000"/>
              </a:lnSpc>
            </a:pPr>
            <a:r>
              <a:rPr lang="en-US" b="1" dirty="0"/>
              <a:t>Rule 6(3):</a:t>
            </a:r>
            <a:r>
              <a:rPr lang="en-US" dirty="0"/>
              <a:t> after the pre-trial conference, the court gives directions on when trial will commence and the duration of prosecution’s case.</a:t>
            </a:r>
          </a:p>
          <a:p>
            <a:pPr algn="just">
              <a:lnSpc>
                <a:spcPct val="150000"/>
              </a:lnSpc>
            </a:pPr>
            <a:endParaRPr lang="en-US" dirty="0"/>
          </a:p>
          <a:p>
            <a:endParaRPr lang="en-US" dirty="0"/>
          </a:p>
        </p:txBody>
      </p:sp>
    </p:spTree>
    <p:extLst>
      <p:ext uri="{BB962C8B-B14F-4D97-AF65-F5344CB8AC3E}">
        <p14:creationId xmlns:p14="http://schemas.microsoft.com/office/powerpoint/2010/main" val="1818714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61FEE-1421-45CF-9D78-961DB997EEAC}"/>
              </a:ext>
            </a:extLst>
          </p:cNvPr>
          <p:cNvSpPr>
            <a:spLocks noGrp="1"/>
          </p:cNvSpPr>
          <p:nvPr>
            <p:ph type="title"/>
          </p:nvPr>
        </p:nvSpPr>
        <p:spPr/>
        <p:txBody>
          <a:bodyPr/>
          <a:lstStyle/>
          <a:p>
            <a:r>
              <a:rPr lang="en-US" dirty="0"/>
              <a:t>The Trial</a:t>
            </a:r>
          </a:p>
        </p:txBody>
      </p:sp>
      <p:sp>
        <p:nvSpPr>
          <p:cNvPr id="3" name="Content Placeholder 2">
            <a:extLst>
              <a:ext uri="{FF2B5EF4-FFF2-40B4-BE49-F238E27FC236}">
                <a16:creationId xmlns:a16="http://schemas.microsoft.com/office/drawing/2014/main" id="{A1339045-2491-4B6C-A244-586800A744B4}"/>
              </a:ext>
            </a:extLst>
          </p:cNvPr>
          <p:cNvSpPr>
            <a:spLocks noGrp="1"/>
          </p:cNvSpPr>
          <p:nvPr>
            <p:ph idx="1"/>
          </p:nvPr>
        </p:nvSpPr>
        <p:spPr/>
        <p:txBody>
          <a:bodyPr/>
          <a:lstStyle/>
          <a:p>
            <a:r>
              <a:rPr lang="en-US" dirty="0"/>
              <a:t>Predominantly, the procedure in the CPC applies</a:t>
            </a:r>
          </a:p>
          <a:p>
            <a:r>
              <a:rPr lang="en-US" b="1" dirty="0"/>
              <a:t>Rule 11:</a:t>
            </a:r>
            <a:r>
              <a:rPr lang="en-US" dirty="0"/>
              <a:t> the court has to respect due process and ensure a fair trial</a:t>
            </a:r>
          </a:p>
          <a:p>
            <a:r>
              <a:rPr lang="en-US" b="1" dirty="0"/>
              <a:t>Rule 13:</a:t>
            </a:r>
            <a:r>
              <a:rPr lang="en-US" dirty="0"/>
              <a:t> an accused person or witness can attend or give evidence through video-audio conferencing</a:t>
            </a:r>
          </a:p>
          <a:p>
            <a:endParaRPr lang="en-US" dirty="0"/>
          </a:p>
        </p:txBody>
      </p:sp>
    </p:spTree>
    <p:extLst>
      <p:ext uri="{BB962C8B-B14F-4D97-AF65-F5344CB8AC3E}">
        <p14:creationId xmlns:p14="http://schemas.microsoft.com/office/powerpoint/2010/main" val="294110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B3553-90DA-4109-A271-DB0D988C6517}"/>
              </a:ext>
            </a:extLst>
          </p:cNvPr>
          <p:cNvSpPr>
            <a:spLocks noGrp="1"/>
          </p:cNvSpPr>
          <p:nvPr>
            <p:ph type="title"/>
          </p:nvPr>
        </p:nvSpPr>
        <p:spPr/>
        <p:txBody>
          <a:bodyPr>
            <a:normAutofit/>
          </a:bodyPr>
          <a:lstStyle/>
          <a:p>
            <a:r>
              <a:rPr lang="en-US" dirty="0"/>
              <a:t>Adjournments</a:t>
            </a:r>
            <a:br>
              <a:rPr lang="en-US" dirty="0"/>
            </a:br>
            <a:endParaRPr lang="en-US" dirty="0"/>
          </a:p>
        </p:txBody>
      </p:sp>
      <p:sp>
        <p:nvSpPr>
          <p:cNvPr id="3" name="Content Placeholder 2">
            <a:extLst>
              <a:ext uri="{FF2B5EF4-FFF2-40B4-BE49-F238E27FC236}">
                <a16:creationId xmlns:a16="http://schemas.microsoft.com/office/drawing/2014/main" id="{92102E0C-7D8F-4AA1-AF59-A0F1865D7AFB}"/>
              </a:ext>
            </a:extLst>
          </p:cNvPr>
          <p:cNvSpPr>
            <a:spLocks noGrp="1"/>
          </p:cNvSpPr>
          <p:nvPr>
            <p:ph idx="1"/>
          </p:nvPr>
        </p:nvSpPr>
        <p:spPr/>
        <p:txBody>
          <a:bodyPr/>
          <a:lstStyle/>
          <a:p>
            <a:pPr>
              <a:lnSpc>
                <a:spcPct val="150000"/>
              </a:lnSpc>
            </a:pPr>
            <a:r>
              <a:rPr lang="en-US" b="1" dirty="0"/>
              <a:t>Rule 10 :</a:t>
            </a:r>
            <a:r>
              <a:rPr lang="en-US" dirty="0"/>
              <a:t> Adjournments will be granted only in exceptional    circumstances with compelling justification.</a:t>
            </a:r>
            <a:br>
              <a:rPr lang="en-US" dirty="0"/>
            </a:br>
            <a:endParaRPr lang="en-US" dirty="0"/>
          </a:p>
        </p:txBody>
      </p:sp>
    </p:spTree>
    <p:extLst>
      <p:ext uri="{BB962C8B-B14F-4D97-AF65-F5344CB8AC3E}">
        <p14:creationId xmlns:p14="http://schemas.microsoft.com/office/powerpoint/2010/main" val="2118962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2D152-0992-42E7-9179-61552E8CDF15}"/>
              </a:ext>
            </a:extLst>
          </p:cNvPr>
          <p:cNvSpPr>
            <a:spLocks noGrp="1"/>
          </p:cNvSpPr>
          <p:nvPr>
            <p:ph type="title"/>
          </p:nvPr>
        </p:nvSpPr>
        <p:spPr/>
        <p:txBody>
          <a:bodyPr>
            <a:normAutofit/>
          </a:bodyPr>
          <a:lstStyle/>
          <a:p>
            <a:r>
              <a:rPr lang="en-US" dirty="0"/>
              <a:t>Abridgment of time</a:t>
            </a:r>
            <a:br>
              <a:rPr lang="en-US" dirty="0"/>
            </a:br>
            <a:endParaRPr lang="en-US" dirty="0"/>
          </a:p>
        </p:txBody>
      </p:sp>
      <p:sp>
        <p:nvSpPr>
          <p:cNvPr id="3" name="Content Placeholder 2">
            <a:extLst>
              <a:ext uri="{FF2B5EF4-FFF2-40B4-BE49-F238E27FC236}">
                <a16:creationId xmlns:a16="http://schemas.microsoft.com/office/drawing/2014/main" id="{00E29CE5-F947-4315-AC98-2BC4EA45B078}"/>
              </a:ext>
            </a:extLst>
          </p:cNvPr>
          <p:cNvSpPr>
            <a:spLocks noGrp="1"/>
          </p:cNvSpPr>
          <p:nvPr>
            <p:ph idx="1"/>
          </p:nvPr>
        </p:nvSpPr>
        <p:spPr/>
        <p:txBody>
          <a:bodyPr/>
          <a:lstStyle/>
          <a:p>
            <a:r>
              <a:rPr lang="en-US" sz="2000" b="1" dirty="0"/>
              <a:t>Rule 9:</a:t>
            </a:r>
            <a:r>
              <a:rPr lang="en-US" sz="2000" dirty="0"/>
              <a:t> court can abridge or extend time for taking any step</a:t>
            </a:r>
            <a:r>
              <a:rPr lang="en-US" dirty="0"/>
              <a:t> </a:t>
            </a:r>
            <a:br>
              <a:rPr lang="en-US" dirty="0"/>
            </a:br>
            <a:endParaRPr lang="en-US" dirty="0"/>
          </a:p>
        </p:txBody>
      </p:sp>
    </p:spTree>
    <p:extLst>
      <p:ext uri="{BB962C8B-B14F-4D97-AF65-F5344CB8AC3E}">
        <p14:creationId xmlns:p14="http://schemas.microsoft.com/office/powerpoint/2010/main" val="1037102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3E780-85FC-4903-8986-70BB737AB966}"/>
              </a:ext>
            </a:extLst>
          </p:cNvPr>
          <p:cNvSpPr>
            <a:spLocks noGrp="1"/>
          </p:cNvSpPr>
          <p:nvPr>
            <p:ph type="title"/>
          </p:nvPr>
        </p:nvSpPr>
        <p:spPr/>
        <p:txBody>
          <a:bodyPr>
            <a:normAutofit/>
          </a:bodyPr>
          <a:lstStyle/>
          <a:p>
            <a:r>
              <a:rPr lang="en-US" dirty="0"/>
              <a:t>Appeal on interlocutory applications</a:t>
            </a:r>
            <a:br>
              <a:rPr lang="en-US" dirty="0"/>
            </a:br>
            <a:endParaRPr lang="en-US" dirty="0"/>
          </a:p>
        </p:txBody>
      </p:sp>
      <p:sp>
        <p:nvSpPr>
          <p:cNvPr id="3" name="Content Placeholder 2">
            <a:extLst>
              <a:ext uri="{FF2B5EF4-FFF2-40B4-BE49-F238E27FC236}">
                <a16:creationId xmlns:a16="http://schemas.microsoft.com/office/drawing/2014/main" id="{87CF1DB2-2E55-4E8C-9360-D0BC42646F33}"/>
              </a:ext>
            </a:extLst>
          </p:cNvPr>
          <p:cNvSpPr>
            <a:spLocks noGrp="1"/>
          </p:cNvSpPr>
          <p:nvPr>
            <p:ph idx="1"/>
          </p:nvPr>
        </p:nvSpPr>
        <p:spPr/>
        <p:txBody>
          <a:bodyPr>
            <a:normAutofit/>
          </a:bodyPr>
          <a:lstStyle/>
          <a:p>
            <a:pPr>
              <a:lnSpc>
                <a:spcPct val="150000"/>
              </a:lnSpc>
            </a:pPr>
            <a:r>
              <a:rPr lang="en-US" sz="2000" b="1" dirty="0"/>
              <a:t>Rule 12:</a:t>
            </a:r>
            <a:r>
              <a:rPr lang="en-US" sz="2000" dirty="0"/>
              <a:t> a decision in an interlocutory application cannot be appealed against. </a:t>
            </a:r>
            <a:br>
              <a:rPr lang="en-US" sz="2000" dirty="0"/>
            </a:br>
            <a:r>
              <a:rPr lang="en-US" sz="2000" dirty="0"/>
              <a:t>Issues out of interlocutory applications can be raised at appeal of the judgment </a:t>
            </a:r>
            <a:br>
              <a:rPr lang="en-US" sz="2000" dirty="0"/>
            </a:br>
            <a:endParaRPr lang="en-US" sz="2000" dirty="0"/>
          </a:p>
        </p:txBody>
      </p:sp>
    </p:spTree>
    <p:extLst>
      <p:ext uri="{BB962C8B-B14F-4D97-AF65-F5344CB8AC3E}">
        <p14:creationId xmlns:p14="http://schemas.microsoft.com/office/powerpoint/2010/main" val="101010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5A29F-61C6-433C-8D35-AC74D53E8FA6}"/>
              </a:ext>
            </a:extLst>
          </p:cNvPr>
          <p:cNvSpPr>
            <a:spLocks noGrp="1"/>
          </p:cNvSpPr>
          <p:nvPr>
            <p:ph type="title"/>
          </p:nvPr>
        </p:nvSpPr>
        <p:spPr/>
        <p:txBody>
          <a:bodyPr>
            <a:normAutofit fontScale="90000"/>
          </a:bodyPr>
          <a:lstStyle/>
          <a:p>
            <a:r>
              <a:rPr lang="en-US" dirty="0"/>
              <a:t>Submissions</a:t>
            </a:r>
            <a:br>
              <a:rPr lang="en-US" dirty="0"/>
            </a:br>
            <a:br>
              <a:rPr lang="en-US" dirty="0"/>
            </a:br>
            <a:endParaRPr lang="en-US" dirty="0"/>
          </a:p>
        </p:txBody>
      </p:sp>
      <p:sp>
        <p:nvSpPr>
          <p:cNvPr id="3" name="Content Placeholder 2">
            <a:extLst>
              <a:ext uri="{FF2B5EF4-FFF2-40B4-BE49-F238E27FC236}">
                <a16:creationId xmlns:a16="http://schemas.microsoft.com/office/drawing/2014/main" id="{CFA9B27C-390D-4F10-90C3-6C26CF49B748}"/>
              </a:ext>
            </a:extLst>
          </p:cNvPr>
          <p:cNvSpPr>
            <a:spLocks noGrp="1"/>
          </p:cNvSpPr>
          <p:nvPr>
            <p:ph idx="1"/>
          </p:nvPr>
        </p:nvSpPr>
        <p:spPr/>
        <p:txBody>
          <a:bodyPr>
            <a:normAutofit/>
          </a:bodyPr>
          <a:lstStyle/>
          <a:p>
            <a:r>
              <a:rPr lang="en-US" sz="2000" b="1" dirty="0"/>
              <a:t>Rule 14:</a:t>
            </a:r>
            <a:r>
              <a:rPr lang="en-US" sz="2000" dirty="0"/>
              <a:t> the filing of submissions</a:t>
            </a:r>
          </a:p>
        </p:txBody>
      </p:sp>
    </p:spTree>
    <p:extLst>
      <p:ext uri="{BB962C8B-B14F-4D97-AF65-F5344CB8AC3E}">
        <p14:creationId xmlns:p14="http://schemas.microsoft.com/office/powerpoint/2010/main" val="3580286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3D7DF-981A-4DFF-90AA-BBF2D8A49FCC}"/>
              </a:ext>
            </a:extLst>
          </p:cNvPr>
          <p:cNvSpPr>
            <a:spLocks noGrp="1"/>
          </p:cNvSpPr>
          <p:nvPr>
            <p:ph type="title"/>
          </p:nvPr>
        </p:nvSpPr>
        <p:spPr/>
        <p:txBody>
          <a:bodyPr/>
          <a:lstStyle/>
          <a:p>
            <a:r>
              <a:rPr lang="en-US" dirty="0"/>
              <a:t>Ruling on case to answer</a:t>
            </a:r>
          </a:p>
        </p:txBody>
      </p:sp>
      <p:sp>
        <p:nvSpPr>
          <p:cNvPr id="3" name="Content Placeholder 2">
            <a:extLst>
              <a:ext uri="{FF2B5EF4-FFF2-40B4-BE49-F238E27FC236}">
                <a16:creationId xmlns:a16="http://schemas.microsoft.com/office/drawing/2014/main" id="{D0B5AC7A-6015-4C76-BCFC-9497CEBDE404}"/>
              </a:ext>
            </a:extLst>
          </p:cNvPr>
          <p:cNvSpPr>
            <a:spLocks noGrp="1"/>
          </p:cNvSpPr>
          <p:nvPr>
            <p:ph idx="1"/>
          </p:nvPr>
        </p:nvSpPr>
        <p:spPr/>
        <p:txBody>
          <a:bodyPr/>
          <a:lstStyle/>
          <a:p>
            <a:pPr marL="0" indent="0" algn="just">
              <a:lnSpc>
                <a:spcPct val="150000"/>
              </a:lnSpc>
              <a:buNone/>
            </a:pPr>
            <a:r>
              <a:rPr lang="en-US" sz="2000" dirty="0"/>
              <a:t> </a:t>
            </a:r>
          </a:p>
          <a:p>
            <a:pPr algn="just">
              <a:lnSpc>
                <a:spcPct val="150000"/>
              </a:lnSpc>
            </a:pPr>
            <a:r>
              <a:rPr lang="en-US" sz="2000" dirty="0"/>
              <a:t>Section 207 CPC require the court to find out whether the accused person is calling witness. </a:t>
            </a:r>
          </a:p>
          <a:p>
            <a:pPr algn="just">
              <a:lnSpc>
                <a:spcPct val="150000"/>
              </a:lnSpc>
            </a:pPr>
            <a:r>
              <a:rPr lang="en-US" sz="2000" dirty="0"/>
              <a:t>With the introduction of the new rules, that issue should be addressed during the status conference.</a:t>
            </a:r>
          </a:p>
          <a:p>
            <a:endParaRPr lang="en-US" dirty="0"/>
          </a:p>
        </p:txBody>
      </p:sp>
    </p:spTree>
    <p:extLst>
      <p:ext uri="{BB962C8B-B14F-4D97-AF65-F5344CB8AC3E}">
        <p14:creationId xmlns:p14="http://schemas.microsoft.com/office/powerpoint/2010/main" val="2907752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EE74C-A4DE-4EDD-B7E0-A022D97709D3}"/>
              </a:ext>
            </a:extLst>
          </p:cNvPr>
          <p:cNvSpPr>
            <a:spLocks noGrp="1"/>
          </p:cNvSpPr>
          <p:nvPr>
            <p:ph type="title"/>
          </p:nvPr>
        </p:nvSpPr>
        <p:spPr/>
        <p:txBody>
          <a:bodyPr/>
          <a:lstStyle/>
          <a:p>
            <a:r>
              <a:rPr lang="en-US" dirty="0"/>
              <a:t>Disclosure of documents by the defence</a:t>
            </a:r>
          </a:p>
        </p:txBody>
      </p:sp>
      <p:sp>
        <p:nvSpPr>
          <p:cNvPr id="3" name="Content Placeholder 2">
            <a:extLst>
              <a:ext uri="{FF2B5EF4-FFF2-40B4-BE49-F238E27FC236}">
                <a16:creationId xmlns:a16="http://schemas.microsoft.com/office/drawing/2014/main" id="{E2495095-77DD-4C00-970B-DD73EBD4534E}"/>
              </a:ext>
            </a:extLst>
          </p:cNvPr>
          <p:cNvSpPr>
            <a:spLocks noGrp="1"/>
          </p:cNvSpPr>
          <p:nvPr>
            <p:ph idx="1"/>
          </p:nvPr>
        </p:nvSpPr>
        <p:spPr>
          <a:xfrm>
            <a:off x="677334" y="1562471"/>
            <a:ext cx="8596668" cy="4802818"/>
          </a:xfrm>
        </p:spPr>
        <p:txBody>
          <a:bodyPr>
            <a:normAutofit fontScale="85000" lnSpcReduction="20000"/>
          </a:bodyPr>
          <a:lstStyle/>
          <a:p>
            <a:endParaRPr lang="en-US" dirty="0"/>
          </a:p>
          <a:p>
            <a:pPr algn="just">
              <a:lnSpc>
                <a:spcPct val="150000"/>
              </a:lnSpc>
            </a:pPr>
            <a:r>
              <a:rPr lang="en-US" sz="2000" b="1" dirty="0"/>
              <a:t>Rule 7 (1)</a:t>
            </a:r>
            <a:r>
              <a:rPr lang="en-US" sz="2000" dirty="0"/>
              <a:t> : within 14 days of the accused person being found with a case to answer, the accused must file and serve on the prosecution the documents they intend to rely on.</a:t>
            </a:r>
          </a:p>
          <a:p>
            <a:pPr algn="just">
              <a:lnSpc>
                <a:spcPct val="150000"/>
              </a:lnSpc>
            </a:pPr>
            <a:r>
              <a:rPr lang="en-US" sz="2000" b="1" dirty="0"/>
              <a:t>Rule 7(2): </a:t>
            </a:r>
            <a:r>
              <a:rPr lang="en-US" sz="2000" dirty="0"/>
              <a:t>accused to serve the prosecution within two days of filing  and file an affidavit of service</a:t>
            </a:r>
          </a:p>
          <a:p>
            <a:pPr algn="just">
              <a:lnSpc>
                <a:spcPct val="150000"/>
              </a:lnSpc>
            </a:pPr>
            <a:r>
              <a:rPr lang="en-US" sz="2000" b="1" dirty="0"/>
              <a:t>Rule 7(3): </a:t>
            </a:r>
            <a:r>
              <a:rPr lang="en-US" sz="2000" dirty="0"/>
              <a:t>Documents not filed and served cannot be relied on save with leave of court.</a:t>
            </a:r>
          </a:p>
          <a:p>
            <a:pPr algn="just">
              <a:lnSpc>
                <a:spcPct val="150000"/>
              </a:lnSpc>
            </a:pPr>
            <a:r>
              <a:rPr lang="en-US" sz="2000" b="1" dirty="0"/>
              <a:t>Rule 7(4) :</a:t>
            </a:r>
            <a:r>
              <a:rPr lang="en-US" sz="2000" dirty="0"/>
              <a:t> Documents not disclosed during the pre-defence conference may still be admitted into evidence if they were unavailable at the time or if it serves the interests of justice.</a:t>
            </a:r>
          </a:p>
          <a:p>
            <a:pPr algn="just">
              <a:lnSpc>
                <a:spcPct val="150000"/>
              </a:lnSpc>
            </a:pPr>
            <a:r>
              <a:rPr lang="en-US" sz="2000" dirty="0"/>
              <a:t>There is no requirement for the accused person to file witness statements.</a:t>
            </a:r>
          </a:p>
        </p:txBody>
      </p:sp>
    </p:spTree>
    <p:extLst>
      <p:ext uri="{BB962C8B-B14F-4D97-AF65-F5344CB8AC3E}">
        <p14:creationId xmlns:p14="http://schemas.microsoft.com/office/powerpoint/2010/main" val="3137005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9FE1-CB07-4AA1-969C-1E08E8C12B5C}"/>
              </a:ext>
            </a:extLst>
          </p:cNvPr>
          <p:cNvSpPr>
            <a:spLocks noGrp="1"/>
          </p:cNvSpPr>
          <p:nvPr>
            <p:ph type="title"/>
          </p:nvPr>
        </p:nvSpPr>
        <p:spPr/>
        <p:txBody>
          <a:bodyPr/>
          <a:lstStyle/>
          <a:p>
            <a:r>
              <a:rPr lang="en-US" dirty="0"/>
              <a:t>Pre-defence conference</a:t>
            </a:r>
          </a:p>
        </p:txBody>
      </p:sp>
      <p:sp>
        <p:nvSpPr>
          <p:cNvPr id="3" name="Content Placeholder 2">
            <a:extLst>
              <a:ext uri="{FF2B5EF4-FFF2-40B4-BE49-F238E27FC236}">
                <a16:creationId xmlns:a16="http://schemas.microsoft.com/office/drawing/2014/main" id="{9536E20D-AE0A-4C48-B9EA-1AE61591842F}"/>
              </a:ext>
            </a:extLst>
          </p:cNvPr>
          <p:cNvSpPr>
            <a:spLocks noGrp="1"/>
          </p:cNvSpPr>
          <p:nvPr>
            <p:ph idx="1"/>
          </p:nvPr>
        </p:nvSpPr>
        <p:spPr/>
        <p:txBody>
          <a:bodyPr>
            <a:normAutofit/>
          </a:bodyPr>
          <a:lstStyle/>
          <a:p>
            <a:pPr>
              <a:lnSpc>
                <a:spcPct val="150000"/>
              </a:lnSpc>
            </a:pPr>
            <a:r>
              <a:rPr lang="en-US" sz="2000" b="1" dirty="0"/>
              <a:t>Rule 8 (1)</a:t>
            </a:r>
            <a:r>
              <a:rPr lang="en-US" sz="2000" dirty="0"/>
              <a:t>: Provides for the pre-defence conference to be held within 7 days of filing the affidavit of service to determine </a:t>
            </a:r>
            <a:r>
              <a:rPr lang="en-US" sz="2000" i="1" dirty="0"/>
              <a:t>inter alia</a:t>
            </a:r>
            <a:r>
              <a:rPr lang="en-US" sz="2000" dirty="0"/>
              <a:t> :</a:t>
            </a:r>
          </a:p>
          <a:p>
            <a:pPr lvl="1">
              <a:lnSpc>
                <a:spcPct val="150000"/>
              </a:lnSpc>
            </a:pPr>
            <a:r>
              <a:rPr lang="en-US" sz="1800" dirty="0"/>
              <a:t>Compliance with R7 </a:t>
            </a:r>
            <a:r>
              <a:rPr lang="en-US" sz="1800" b="1" dirty="0"/>
              <a:t>(Rule 8(2)</a:t>
            </a:r>
            <a:endParaRPr lang="en-US" sz="1800" dirty="0"/>
          </a:p>
          <a:p>
            <a:pPr lvl="1">
              <a:lnSpc>
                <a:spcPct val="150000"/>
              </a:lnSpc>
            </a:pPr>
            <a:r>
              <a:rPr lang="en-US" sz="1800" dirty="0"/>
              <a:t>Number of witnesses </a:t>
            </a:r>
            <a:r>
              <a:rPr lang="en-US" sz="1800" b="1" dirty="0"/>
              <a:t>(Rule 8(2)</a:t>
            </a:r>
            <a:endParaRPr lang="en-US" sz="1800" dirty="0"/>
          </a:p>
          <a:p>
            <a:pPr>
              <a:lnSpc>
                <a:spcPct val="150000"/>
              </a:lnSpc>
            </a:pPr>
            <a:r>
              <a:rPr lang="en-US" sz="2000" b="1" dirty="0"/>
              <a:t>Rule 8 (3): </a:t>
            </a:r>
            <a:r>
              <a:rPr lang="en-US" sz="2000" dirty="0"/>
              <a:t>The court has to issue directions on</a:t>
            </a:r>
          </a:p>
          <a:p>
            <a:pPr lvl="1">
              <a:lnSpc>
                <a:spcPct val="150000"/>
              </a:lnSpc>
            </a:pPr>
            <a:r>
              <a:rPr lang="en-US" sz="1800" dirty="0"/>
              <a:t> the commencement and </a:t>
            </a:r>
          </a:p>
          <a:p>
            <a:pPr lvl="1">
              <a:lnSpc>
                <a:spcPct val="150000"/>
              </a:lnSpc>
            </a:pPr>
            <a:r>
              <a:rPr lang="en-US" sz="1800" dirty="0"/>
              <a:t>duration of the defence. </a:t>
            </a:r>
          </a:p>
          <a:p>
            <a:endParaRPr lang="en-US" dirty="0"/>
          </a:p>
        </p:txBody>
      </p:sp>
    </p:spTree>
    <p:extLst>
      <p:ext uri="{BB962C8B-B14F-4D97-AF65-F5344CB8AC3E}">
        <p14:creationId xmlns:p14="http://schemas.microsoft.com/office/powerpoint/2010/main" val="1231537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5F477-119D-4904-A0B4-20F58E979A3C}"/>
              </a:ext>
            </a:extLst>
          </p:cNvPr>
          <p:cNvSpPr>
            <a:spLocks noGrp="1"/>
          </p:cNvSpPr>
          <p:nvPr>
            <p:ph type="title"/>
          </p:nvPr>
        </p:nvSpPr>
        <p:spPr/>
        <p:txBody>
          <a:bodyPr>
            <a:normAutofit/>
          </a:bodyPr>
          <a:lstStyle/>
          <a:p>
            <a:r>
              <a:rPr lang="en-US" sz="2800" dirty="0"/>
              <a:t>DEFINITION OF ECONOMIC AND FINANCIAL CRIME</a:t>
            </a:r>
          </a:p>
        </p:txBody>
      </p:sp>
      <p:sp>
        <p:nvSpPr>
          <p:cNvPr id="3" name="Content Placeholder 2">
            <a:extLst>
              <a:ext uri="{FF2B5EF4-FFF2-40B4-BE49-F238E27FC236}">
                <a16:creationId xmlns:a16="http://schemas.microsoft.com/office/drawing/2014/main" id="{9E15E733-349F-4EB6-9AE2-0381426C2C88}"/>
              </a:ext>
            </a:extLst>
          </p:cNvPr>
          <p:cNvSpPr>
            <a:spLocks noGrp="1"/>
          </p:cNvSpPr>
          <p:nvPr>
            <p:ph idx="1"/>
          </p:nvPr>
        </p:nvSpPr>
        <p:spPr>
          <a:xfrm>
            <a:off x="677334" y="1562470"/>
            <a:ext cx="8901672" cy="5211192"/>
          </a:xfrm>
        </p:spPr>
        <p:txBody>
          <a:bodyPr>
            <a:normAutofit fontScale="92500" lnSpcReduction="20000"/>
          </a:bodyPr>
          <a:lstStyle/>
          <a:p>
            <a:pPr algn="just"/>
            <a:r>
              <a:rPr lang="en-US" dirty="0"/>
              <a:t>The Criminal Procedure Code (Economic and Financial Crimes Court) Rules, 2024 provides that “economic and financial crime” has the meaning assigned to the words in the Economic and Financial Crimes (Division of Court) Order, 2022. The said Order was amended by the Economic and Financial Crimes (Division of Court) (Amendment) Order, 2023 which defines “Economic and Financial Crimes” in Order 1A as: </a:t>
            </a:r>
          </a:p>
          <a:p>
            <a:pPr algn="just"/>
            <a:r>
              <a:rPr lang="en-US" b="1" i="1" dirty="0"/>
              <a:t>an omission or non-violent unlawful act by a person which leads or may lead to financial loss or illegal gain, either individually or in a group in violation of the law governing economic activity in the Republic.  </a:t>
            </a:r>
          </a:p>
          <a:p>
            <a:pPr algn="just"/>
            <a:r>
              <a:rPr lang="en-US" dirty="0"/>
              <a:t>The Eleventh United Nations Congress on Prevention of Crime and Criminal Justice offers the following definition:</a:t>
            </a:r>
          </a:p>
          <a:p>
            <a:pPr algn="just"/>
            <a:r>
              <a:rPr lang="en-US" b="1" i="1" dirty="0"/>
              <a:t>“The term “economic and financial crime” refers broadly to any non-violent crime that results in a financial loss, even though at times such losses may be hidden or not socially perceived as such…”  </a:t>
            </a:r>
          </a:p>
          <a:p>
            <a:pPr algn="just"/>
            <a:r>
              <a:rPr lang="en-US" dirty="0"/>
              <a:t>Europol defines it as:</a:t>
            </a:r>
          </a:p>
          <a:p>
            <a:pPr algn="just"/>
            <a:r>
              <a:rPr lang="en-US" b="1" i="1" dirty="0"/>
              <a:t>“Economic crime, also known as financial crime, refers to illegal acts committed by an individual or a group of individuals to obtain a financial or professional advantage. The principal motive in such crimes is economic gain.”</a:t>
            </a:r>
          </a:p>
          <a:p>
            <a:pPr algn="just"/>
            <a:r>
              <a:rPr lang="en-US" dirty="0"/>
              <a:t>From the definitions, it is clear that economic and financial crimes cover a wide range of offences where perpetrators obtain an </a:t>
            </a:r>
            <a:r>
              <a:rPr lang="en-US" b="1" dirty="0"/>
              <a:t>economic gain or advantage</a:t>
            </a:r>
            <a:r>
              <a:rPr lang="en-US" dirty="0"/>
              <a:t>.</a:t>
            </a:r>
          </a:p>
          <a:p>
            <a:endParaRPr lang="en-US" dirty="0"/>
          </a:p>
        </p:txBody>
      </p:sp>
    </p:spTree>
    <p:extLst>
      <p:ext uri="{BB962C8B-B14F-4D97-AF65-F5344CB8AC3E}">
        <p14:creationId xmlns:p14="http://schemas.microsoft.com/office/powerpoint/2010/main" val="2770848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444A9-8D03-4D93-BE97-571C757A4B27}"/>
              </a:ext>
            </a:extLst>
          </p:cNvPr>
          <p:cNvSpPr>
            <a:spLocks noGrp="1"/>
          </p:cNvSpPr>
          <p:nvPr>
            <p:ph type="title"/>
          </p:nvPr>
        </p:nvSpPr>
        <p:spPr/>
        <p:txBody>
          <a:bodyPr/>
          <a:lstStyle/>
          <a:p>
            <a:r>
              <a:rPr lang="en-US" dirty="0"/>
              <a:t>Transitional provision</a:t>
            </a:r>
          </a:p>
        </p:txBody>
      </p:sp>
      <p:sp>
        <p:nvSpPr>
          <p:cNvPr id="3" name="Content Placeholder 2">
            <a:extLst>
              <a:ext uri="{FF2B5EF4-FFF2-40B4-BE49-F238E27FC236}">
                <a16:creationId xmlns:a16="http://schemas.microsoft.com/office/drawing/2014/main" id="{C8C44361-F1A9-408F-B820-36F57656B656}"/>
              </a:ext>
            </a:extLst>
          </p:cNvPr>
          <p:cNvSpPr>
            <a:spLocks noGrp="1"/>
          </p:cNvSpPr>
          <p:nvPr>
            <p:ph idx="1"/>
          </p:nvPr>
        </p:nvSpPr>
        <p:spPr>
          <a:xfrm>
            <a:off x="677334" y="1615737"/>
            <a:ext cx="8596668" cy="4425626"/>
          </a:xfrm>
        </p:spPr>
        <p:txBody>
          <a:bodyPr/>
          <a:lstStyle/>
          <a:p>
            <a:endParaRPr lang="en-US" dirty="0"/>
          </a:p>
          <a:p>
            <a:pPr algn="just">
              <a:lnSpc>
                <a:spcPct val="150000"/>
              </a:lnSpc>
            </a:pPr>
            <a:r>
              <a:rPr lang="en-US" sz="2000" b="1" dirty="0"/>
              <a:t>Rule 17:</a:t>
            </a:r>
            <a:r>
              <a:rPr lang="en-US" sz="2000" dirty="0"/>
              <a:t> Trials already in progress when the rules took effect are considered to have been commenced under the new rules      </a:t>
            </a:r>
          </a:p>
          <a:p>
            <a:pPr lvl="1" algn="just">
              <a:lnSpc>
                <a:spcPct val="150000"/>
              </a:lnSpc>
            </a:pPr>
            <a:r>
              <a:rPr lang="en-US" sz="2000" dirty="0"/>
              <a:t>Discovery must take place (no trial by ambush under the Rules)</a:t>
            </a:r>
          </a:p>
          <a:p>
            <a:pPr lvl="1" algn="just">
              <a:lnSpc>
                <a:spcPct val="150000"/>
              </a:lnSpc>
            </a:pPr>
            <a:r>
              <a:rPr lang="en-US" sz="2000" dirty="0"/>
              <a:t>status conference must be convened</a:t>
            </a:r>
          </a:p>
          <a:p>
            <a:endParaRPr lang="en-US" dirty="0"/>
          </a:p>
        </p:txBody>
      </p:sp>
    </p:spTree>
    <p:extLst>
      <p:ext uri="{BB962C8B-B14F-4D97-AF65-F5344CB8AC3E}">
        <p14:creationId xmlns:p14="http://schemas.microsoft.com/office/powerpoint/2010/main" val="3422298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43820-55DA-4FDB-B237-0471260E9849}"/>
              </a:ext>
            </a:extLst>
          </p:cNvPr>
          <p:cNvSpPr>
            <a:spLocks noGrp="1"/>
          </p:cNvSpPr>
          <p:nvPr>
            <p:ph type="title"/>
          </p:nvPr>
        </p:nvSpPr>
        <p:spPr/>
        <p:txBody>
          <a:bodyPr/>
          <a:lstStyle/>
          <a:p>
            <a:r>
              <a:rPr lang="en-US" dirty="0"/>
              <a:t>Issues</a:t>
            </a:r>
          </a:p>
        </p:txBody>
      </p:sp>
      <p:sp>
        <p:nvSpPr>
          <p:cNvPr id="3" name="Content Placeholder 2">
            <a:extLst>
              <a:ext uri="{FF2B5EF4-FFF2-40B4-BE49-F238E27FC236}">
                <a16:creationId xmlns:a16="http://schemas.microsoft.com/office/drawing/2014/main" id="{8A190538-1405-4D29-91D3-0E883E185A74}"/>
              </a:ext>
            </a:extLst>
          </p:cNvPr>
          <p:cNvSpPr>
            <a:spLocks noGrp="1"/>
          </p:cNvSpPr>
          <p:nvPr>
            <p:ph idx="1"/>
          </p:nvPr>
        </p:nvSpPr>
        <p:spPr>
          <a:xfrm>
            <a:off x="677334" y="1340528"/>
            <a:ext cx="8596668" cy="5317723"/>
          </a:xfrm>
        </p:spPr>
        <p:txBody>
          <a:bodyPr>
            <a:normAutofit fontScale="92500" lnSpcReduction="20000"/>
          </a:bodyPr>
          <a:lstStyle/>
          <a:p>
            <a:pPr marL="0" indent="0">
              <a:buNone/>
            </a:pPr>
            <a:endParaRPr lang="en-US" dirty="0"/>
          </a:p>
          <a:p>
            <a:r>
              <a:rPr lang="en-US" dirty="0"/>
              <a:t>It is crucial to remain mindful of the timeline within which cases must be determined as they progress;</a:t>
            </a:r>
          </a:p>
          <a:p>
            <a:r>
              <a:rPr lang="en-US" dirty="0"/>
              <a:t>manage the size of the case and number of counts due to time limit for the trial;</a:t>
            </a:r>
          </a:p>
          <a:p>
            <a:r>
              <a:rPr lang="en-US" dirty="0"/>
              <a:t>studying of indictments before filing to avoid substitution and amendments;</a:t>
            </a:r>
          </a:p>
          <a:p>
            <a:r>
              <a:rPr lang="en-US" dirty="0"/>
              <a:t>old cases should be cause listed in consultation with the court to avoid overload;</a:t>
            </a:r>
          </a:p>
          <a:p>
            <a:r>
              <a:rPr lang="en-US" dirty="0"/>
              <a:t>The allocation process should ensure that the prosecutor’s caseload is manageable, allowing sufficient time for thorough preparation, timely filing of documents, and adherence to legal deadlines;</a:t>
            </a:r>
          </a:p>
          <a:p>
            <a:r>
              <a:rPr lang="en-US" dirty="0"/>
              <a:t>Preparation for trial which allows clear and efficient presentation of a case. Helps avoid last-minute surprises, and ensures that the trial proceeds smoothly, adhering to legal timelines</a:t>
            </a:r>
          </a:p>
          <a:p>
            <a:r>
              <a:rPr lang="en-US" dirty="0"/>
              <a:t>Streamline the case by focusing on key issues to avoid overwhelming the process by calling relevant witnesses and consolidating charges; </a:t>
            </a:r>
          </a:p>
          <a:p>
            <a:r>
              <a:rPr lang="en-US" dirty="0"/>
              <a:t>Laying of evidentiary foundation for production of exhibits </a:t>
            </a:r>
          </a:p>
          <a:p>
            <a:r>
              <a:rPr lang="en-US" dirty="0"/>
              <a:t>Responding to objections</a:t>
            </a:r>
          </a:p>
          <a:p>
            <a:r>
              <a:rPr lang="en-US" dirty="0"/>
              <a:t>adjournments/unavailability of witnesses </a:t>
            </a:r>
          </a:p>
          <a:p>
            <a:pPr marL="0" indent="0" algn="ctr">
              <a:buNone/>
            </a:pPr>
            <a:r>
              <a:rPr lang="en-US" dirty="0"/>
              <a:t>THANK YOU</a:t>
            </a:r>
          </a:p>
          <a:p>
            <a:endParaRPr lang="en-US" dirty="0"/>
          </a:p>
          <a:p>
            <a:endParaRPr lang="en-US" dirty="0"/>
          </a:p>
          <a:p>
            <a:endParaRPr lang="en-US" dirty="0"/>
          </a:p>
        </p:txBody>
      </p:sp>
    </p:spTree>
    <p:extLst>
      <p:ext uri="{BB962C8B-B14F-4D97-AF65-F5344CB8AC3E}">
        <p14:creationId xmlns:p14="http://schemas.microsoft.com/office/powerpoint/2010/main" val="1855682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E1614-D374-46AF-9C0F-70C9C97BE4B5}"/>
              </a:ext>
            </a:extLst>
          </p:cNvPr>
          <p:cNvSpPr>
            <a:spLocks noGrp="1"/>
          </p:cNvSpPr>
          <p:nvPr>
            <p:ph type="title"/>
          </p:nvPr>
        </p:nvSpPr>
        <p:spPr/>
        <p:txBody>
          <a:bodyPr/>
          <a:lstStyle/>
          <a:p>
            <a:r>
              <a:rPr lang="en-US" dirty="0"/>
              <a:t>LEGISLATION ON ECONOMIC AND FINANCIAL CRIMES</a:t>
            </a:r>
          </a:p>
        </p:txBody>
      </p:sp>
      <p:sp>
        <p:nvSpPr>
          <p:cNvPr id="3" name="Content Placeholder 2">
            <a:extLst>
              <a:ext uri="{FF2B5EF4-FFF2-40B4-BE49-F238E27FC236}">
                <a16:creationId xmlns:a16="http://schemas.microsoft.com/office/drawing/2014/main" id="{72525892-986C-4B1D-AD70-C8B58A68BCDF}"/>
              </a:ext>
            </a:extLst>
          </p:cNvPr>
          <p:cNvSpPr>
            <a:spLocks noGrp="1"/>
          </p:cNvSpPr>
          <p:nvPr>
            <p:ph idx="1"/>
          </p:nvPr>
        </p:nvSpPr>
        <p:spPr/>
        <p:txBody>
          <a:bodyPr>
            <a:normAutofit fontScale="92500" lnSpcReduction="20000"/>
          </a:bodyPr>
          <a:lstStyle/>
          <a:p>
            <a:pPr algn="just">
              <a:lnSpc>
                <a:spcPct val="150000"/>
              </a:lnSpc>
            </a:pPr>
            <a:r>
              <a:rPr lang="en-US" dirty="0"/>
              <a:t>The Penal Code Act, Chapter 87 of the Laws of Zambia, is the primary legislation outlining conduct that constitutes criminal offences in the Republic. However, certain </a:t>
            </a:r>
            <a:r>
              <a:rPr lang="en-US" dirty="0" err="1"/>
              <a:t>behaviours</a:t>
            </a:r>
            <a:r>
              <a:rPr lang="en-US" dirty="0"/>
              <a:t> deemed criminal are also addressed in other laws. Economic and Financial offences, for instance, are not confined to the Penal Code but are strewn across various legislative frameworks, including but not limited to the following:</a:t>
            </a:r>
          </a:p>
          <a:p>
            <a:pPr lvl="1"/>
            <a:r>
              <a:rPr lang="en-US" dirty="0"/>
              <a:t>The Anti-Corruption Act No. 3 of 2012; </a:t>
            </a:r>
          </a:p>
          <a:p>
            <a:pPr lvl="1"/>
            <a:r>
              <a:rPr lang="en-US" dirty="0"/>
              <a:t>The Forfeiture of Proceeds of Crime Act No. 19 of 2010; </a:t>
            </a:r>
          </a:p>
          <a:p>
            <a:pPr lvl="1"/>
            <a:r>
              <a:rPr lang="en-US" dirty="0"/>
              <a:t>The Prohibition and prevention of Money Laundering Act No.14 of 2010; and</a:t>
            </a:r>
          </a:p>
          <a:p>
            <a:pPr lvl="1"/>
            <a:r>
              <a:rPr lang="en-US" dirty="0"/>
              <a:t>The Excise and customs Act.</a:t>
            </a:r>
          </a:p>
          <a:p>
            <a:pPr marL="0" indent="0">
              <a:buNone/>
            </a:pPr>
            <a:r>
              <a:rPr lang="en-US" dirty="0"/>
              <a:t> </a:t>
            </a:r>
          </a:p>
          <a:p>
            <a:endParaRPr lang="en-US" dirty="0"/>
          </a:p>
        </p:txBody>
      </p:sp>
    </p:spTree>
    <p:extLst>
      <p:ext uri="{BB962C8B-B14F-4D97-AF65-F5344CB8AC3E}">
        <p14:creationId xmlns:p14="http://schemas.microsoft.com/office/powerpoint/2010/main" val="1801879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55A5281-DB3C-4017-84E9-3DC3019063AF}"/>
              </a:ext>
            </a:extLst>
          </p:cNvPr>
          <p:cNvSpPr/>
          <p:nvPr/>
        </p:nvSpPr>
        <p:spPr>
          <a:xfrm>
            <a:off x="134880" y="92761"/>
            <a:ext cx="9497391" cy="4939814"/>
          </a:xfrm>
          <a:prstGeom prst="rect">
            <a:avLst/>
          </a:prstGeom>
        </p:spPr>
        <p:txBody>
          <a:bodyPr wrap="square">
            <a:spAutoFit/>
          </a:bodyPr>
          <a:lstStyle/>
          <a:p>
            <a:r>
              <a:rPr lang="en-US" dirty="0"/>
              <a:t>Cont.. Legislation on Economic and Financial crimes</a:t>
            </a:r>
          </a:p>
          <a:p>
            <a:endParaRPr lang="en-US" dirty="0"/>
          </a:p>
          <a:p>
            <a:endParaRPr lang="en-US" dirty="0"/>
          </a:p>
          <a:p>
            <a:endParaRPr lang="en-US" dirty="0"/>
          </a:p>
          <a:p>
            <a:pPr algn="just">
              <a:lnSpc>
                <a:spcPct val="150000"/>
              </a:lnSpc>
            </a:pPr>
            <a:r>
              <a:rPr lang="en-US" dirty="0"/>
              <a:t>These additional laws regulate specific sectors and activities, extending the legal scope for addressing Economic and Financial crimes beyond the Penal Code.</a:t>
            </a:r>
          </a:p>
          <a:p>
            <a:pPr algn="just">
              <a:lnSpc>
                <a:spcPct val="150000"/>
              </a:lnSpc>
            </a:pPr>
            <a:r>
              <a:rPr lang="en-US" dirty="0"/>
              <a:t>There is no classification of Economic and Financial offences in the Penal Code as is the case with other offences that are categorized in various parts. This possess a difficulty in distinguishing these cases from other cases at first glance. It falls to the allocating court to discern whether a case falls within the realm of Economic and Financial crime or other cases, relying on the legal definition to make this distinction. </a:t>
            </a:r>
          </a:p>
          <a:p>
            <a:endParaRPr lang="en-US" dirty="0"/>
          </a:p>
          <a:p>
            <a:endParaRPr lang="en-US" dirty="0"/>
          </a:p>
          <a:p>
            <a:endParaRPr lang="en-US" dirty="0"/>
          </a:p>
        </p:txBody>
      </p:sp>
    </p:spTree>
    <p:extLst>
      <p:ext uri="{BB962C8B-B14F-4D97-AF65-F5344CB8AC3E}">
        <p14:creationId xmlns:p14="http://schemas.microsoft.com/office/powerpoint/2010/main" val="1406829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4735B-2888-4941-98D1-2100CA69D4DD}"/>
              </a:ext>
            </a:extLst>
          </p:cNvPr>
          <p:cNvSpPr>
            <a:spLocks noGrp="1"/>
          </p:cNvSpPr>
          <p:nvPr>
            <p:ph type="title"/>
          </p:nvPr>
        </p:nvSpPr>
        <p:spPr/>
        <p:txBody>
          <a:bodyPr/>
          <a:lstStyle/>
          <a:p>
            <a:r>
              <a:rPr lang="en-US" dirty="0"/>
              <a:t>COMMON OFFENCES THAT CONSTITUTE ECONOMIC AND FINANCIAL CRIMES</a:t>
            </a:r>
          </a:p>
        </p:txBody>
      </p:sp>
      <p:sp>
        <p:nvSpPr>
          <p:cNvPr id="3" name="Content Placeholder 2">
            <a:extLst>
              <a:ext uri="{FF2B5EF4-FFF2-40B4-BE49-F238E27FC236}">
                <a16:creationId xmlns:a16="http://schemas.microsoft.com/office/drawing/2014/main" id="{AD7DDCA0-545F-4ED5-88AC-D7893E0070A6}"/>
              </a:ext>
            </a:extLst>
          </p:cNvPr>
          <p:cNvSpPr>
            <a:spLocks noGrp="1"/>
          </p:cNvSpPr>
          <p:nvPr>
            <p:ph idx="1"/>
          </p:nvPr>
        </p:nvSpPr>
        <p:spPr/>
        <p:txBody>
          <a:bodyPr/>
          <a:lstStyle/>
          <a:p>
            <a:r>
              <a:rPr lang="en-US" dirty="0"/>
              <a:t>Corruption practices;</a:t>
            </a:r>
          </a:p>
          <a:p>
            <a:r>
              <a:rPr lang="en-US" dirty="0"/>
              <a:t>Tax evasion; </a:t>
            </a:r>
          </a:p>
          <a:p>
            <a:r>
              <a:rPr lang="en-US" dirty="0"/>
              <a:t>Money laundering;</a:t>
            </a:r>
          </a:p>
          <a:p>
            <a:r>
              <a:rPr lang="en-US" dirty="0"/>
              <a:t>Theft (by public servant);</a:t>
            </a:r>
          </a:p>
          <a:p>
            <a:r>
              <a:rPr lang="en-US" dirty="0"/>
              <a:t>Abuse of authority of office;</a:t>
            </a:r>
          </a:p>
          <a:p>
            <a:r>
              <a:rPr lang="en-US" dirty="0"/>
              <a:t>Willful failure to comply with laid down procedure or guidelines;</a:t>
            </a:r>
          </a:p>
          <a:p>
            <a:r>
              <a:rPr lang="en-US" dirty="0"/>
              <a:t>Possession of property reasonably suspected to be proceeds of crime.</a:t>
            </a:r>
          </a:p>
          <a:p>
            <a:endParaRPr lang="en-US" dirty="0"/>
          </a:p>
        </p:txBody>
      </p:sp>
    </p:spTree>
    <p:extLst>
      <p:ext uri="{BB962C8B-B14F-4D97-AF65-F5344CB8AC3E}">
        <p14:creationId xmlns:p14="http://schemas.microsoft.com/office/powerpoint/2010/main" val="3887226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5F7EE-16D6-458F-8244-A91CDFDDCD12}"/>
              </a:ext>
            </a:extLst>
          </p:cNvPr>
          <p:cNvSpPr>
            <a:spLocks noGrp="1"/>
          </p:cNvSpPr>
          <p:nvPr>
            <p:ph type="title"/>
          </p:nvPr>
        </p:nvSpPr>
        <p:spPr/>
        <p:txBody>
          <a:bodyPr>
            <a:normAutofit fontScale="90000"/>
          </a:bodyPr>
          <a:lstStyle/>
          <a:p>
            <a:r>
              <a:rPr lang="en-US" dirty="0"/>
              <a:t>ESTABLISHMENT OF ECONOMIC AND FINANCIAL CRIMES DIVISION IN THE SUBORDINATE COURT</a:t>
            </a:r>
          </a:p>
        </p:txBody>
      </p:sp>
      <p:sp>
        <p:nvSpPr>
          <p:cNvPr id="3" name="Content Placeholder 2">
            <a:extLst>
              <a:ext uri="{FF2B5EF4-FFF2-40B4-BE49-F238E27FC236}">
                <a16:creationId xmlns:a16="http://schemas.microsoft.com/office/drawing/2014/main" id="{630FB52B-C561-467D-8FAB-63F134933EC3}"/>
              </a:ext>
            </a:extLst>
          </p:cNvPr>
          <p:cNvSpPr>
            <a:spLocks noGrp="1"/>
          </p:cNvSpPr>
          <p:nvPr>
            <p:ph idx="1"/>
          </p:nvPr>
        </p:nvSpPr>
        <p:spPr/>
        <p:txBody>
          <a:bodyPr>
            <a:normAutofit fontScale="92500" lnSpcReduction="20000"/>
          </a:bodyPr>
          <a:lstStyle/>
          <a:p>
            <a:pPr algn="just">
              <a:lnSpc>
                <a:spcPct val="150000"/>
              </a:lnSpc>
            </a:pPr>
            <a:r>
              <a:rPr lang="en-US" dirty="0"/>
              <a:t>Following the establishment of the EFCC Division of the High Court in 2022, as was the case with Gender Based Violence and cases of children in conflict with the law, a cohort of magistrates in the Subordinate court, being the court of first instance in most criminal cases, were assigned administratively to hear Economic and Financial crimes for purposes of specialization and fast-tracking of cases.</a:t>
            </a:r>
          </a:p>
          <a:p>
            <a:pPr algn="just">
              <a:lnSpc>
                <a:spcPct val="150000"/>
              </a:lnSpc>
            </a:pPr>
            <a:r>
              <a:rPr lang="en-US" dirty="0"/>
              <a:t>In 2023, the Chief Justice of the Republic created the Economic and Financial Crimes Division in the Subordinate Court by Section 3A of the Subordinate Court Amendment Act No.23 of 2023 </a:t>
            </a:r>
          </a:p>
          <a:p>
            <a:pPr algn="just">
              <a:lnSpc>
                <a:spcPct val="150000"/>
              </a:lnSpc>
            </a:pPr>
            <a:r>
              <a:rPr lang="en-US" dirty="0"/>
              <a:t>The Division was established to hear and determine matters relating to economic and financial crimes and corruption</a:t>
            </a:r>
          </a:p>
          <a:p>
            <a:endParaRPr lang="en-US" dirty="0"/>
          </a:p>
        </p:txBody>
      </p:sp>
    </p:spTree>
    <p:extLst>
      <p:ext uri="{BB962C8B-B14F-4D97-AF65-F5344CB8AC3E}">
        <p14:creationId xmlns:p14="http://schemas.microsoft.com/office/powerpoint/2010/main" val="2779281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0342D-B48D-4845-80BE-90BB4950DB84}"/>
              </a:ext>
            </a:extLst>
          </p:cNvPr>
          <p:cNvSpPr>
            <a:spLocks noGrp="1"/>
          </p:cNvSpPr>
          <p:nvPr>
            <p:ph type="title"/>
          </p:nvPr>
        </p:nvSpPr>
        <p:spPr/>
        <p:txBody>
          <a:bodyPr/>
          <a:lstStyle/>
          <a:p>
            <a:r>
              <a:rPr lang="en-US" dirty="0"/>
              <a:t>SITTING OF THE COURT</a:t>
            </a:r>
          </a:p>
        </p:txBody>
      </p:sp>
      <p:sp>
        <p:nvSpPr>
          <p:cNvPr id="3" name="Content Placeholder 2">
            <a:extLst>
              <a:ext uri="{FF2B5EF4-FFF2-40B4-BE49-F238E27FC236}">
                <a16:creationId xmlns:a16="http://schemas.microsoft.com/office/drawing/2014/main" id="{D9059A95-19EE-4159-9B23-B4DEA2D2345E}"/>
              </a:ext>
            </a:extLst>
          </p:cNvPr>
          <p:cNvSpPr>
            <a:spLocks noGrp="1"/>
          </p:cNvSpPr>
          <p:nvPr>
            <p:ph idx="1"/>
          </p:nvPr>
        </p:nvSpPr>
        <p:spPr/>
        <p:txBody>
          <a:bodyPr/>
          <a:lstStyle/>
          <a:p>
            <a:pPr algn="just">
              <a:lnSpc>
                <a:spcPct val="150000"/>
              </a:lnSpc>
            </a:pPr>
            <a:r>
              <a:rPr lang="en-US" dirty="0"/>
              <a:t>The court sits in Sessions which are </a:t>
            </a:r>
            <a:r>
              <a:rPr lang="en-US" dirty="0" err="1"/>
              <a:t>gazetted</a:t>
            </a:r>
            <a:r>
              <a:rPr lang="en-US" dirty="0"/>
              <a:t> according to Sittings in the Subordinate Court as regulated by Section 25A of the Subordinate Court Act amended by the Subordinate Court Amendment Act No.23 of 2023</a:t>
            </a:r>
          </a:p>
        </p:txBody>
      </p:sp>
    </p:spTree>
    <p:extLst>
      <p:ext uri="{BB962C8B-B14F-4D97-AF65-F5344CB8AC3E}">
        <p14:creationId xmlns:p14="http://schemas.microsoft.com/office/powerpoint/2010/main" val="603869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19214-3E75-409D-93A1-55799DF68C7F}"/>
              </a:ext>
            </a:extLst>
          </p:cNvPr>
          <p:cNvSpPr>
            <a:spLocks noGrp="1"/>
          </p:cNvSpPr>
          <p:nvPr>
            <p:ph type="title"/>
          </p:nvPr>
        </p:nvSpPr>
        <p:spPr/>
        <p:txBody>
          <a:bodyPr/>
          <a:lstStyle/>
          <a:p>
            <a:r>
              <a:rPr lang="en-US" dirty="0"/>
              <a:t>THE NEW RULES AND PROCEDURE</a:t>
            </a:r>
          </a:p>
        </p:txBody>
      </p:sp>
      <p:sp>
        <p:nvSpPr>
          <p:cNvPr id="3" name="Content Placeholder 2">
            <a:extLst>
              <a:ext uri="{FF2B5EF4-FFF2-40B4-BE49-F238E27FC236}">
                <a16:creationId xmlns:a16="http://schemas.microsoft.com/office/drawing/2014/main" id="{4DE4F3AE-15B3-442F-8050-B5B72D98A119}"/>
              </a:ext>
            </a:extLst>
          </p:cNvPr>
          <p:cNvSpPr>
            <a:spLocks noGrp="1"/>
          </p:cNvSpPr>
          <p:nvPr>
            <p:ph idx="1"/>
          </p:nvPr>
        </p:nvSpPr>
        <p:spPr/>
        <p:txBody>
          <a:bodyPr>
            <a:normAutofit fontScale="92500"/>
          </a:bodyPr>
          <a:lstStyle/>
          <a:p>
            <a:pPr algn="just">
              <a:lnSpc>
                <a:spcPct val="150000"/>
              </a:lnSpc>
            </a:pPr>
            <a:r>
              <a:rPr lang="en-US" dirty="0"/>
              <a:t>The procedure before the court is principally governed by:</a:t>
            </a:r>
          </a:p>
          <a:p>
            <a:pPr lvl="1" algn="just">
              <a:lnSpc>
                <a:spcPct val="150000"/>
              </a:lnSpc>
            </a:pPr>
            <a:r>
              <a:rPr lang="en-US" sz="1800" dirty="0"/>
              <a:t>The Criminal Procedure Code, Chapter 88 of the Laws of Zambia (CPC); and </a:t>
            </a:r>
          </a:p>
          <a:p>
            <a:pPr lvl="1" algn="just">
              <a:lnSpc>
                <a:spcPct val="150000"/>
              </a:lnSpc>
            </a:pPr>
            <a:r>
              <a:rPr lang="en-US" sz="1800" dirty="0"/>
              <a:t>The Criminal Procedure Code (Economic and Financial Crimes Court) Rules, 2024 (EFCCR).</a:t>
            </a:r>
          </a:p>
          <a:p>
            <a:pPr algn="just">
              <a:lnSpc>
                <a:spcPct val="150000"/>
              </a:lnSpc>
            </a:pPr>
            <a:r>
              <a:rPr lang="en-US" dirty="0"/>
              <a:t>The Rules were established under Section 358A of the Criminal Procedure Code (CPC), which grants the Chief Justice the authority to create rules governing the procedures for the hearing and determination of specific classes of offences in the courts. The Rules came into effect on 1</a:t>
            </a:r>
            <a:r>
              <a:rPr lang="en-US" baseline="30000" dirty="0"/>
              <a:t>st</a:t>
            </a:r>
            <a:r>
              <a:rPr lang="en-US" dirty="0"/>
              <a:t> March 2024.</a:t>
            </a:r>
          </a:p>
          <a:p>
            <a:endParaRPr lang="en-US" dirty="0"/>
          </a:p>
        </p:txBody>
      </p:sp>
    </p:spTree>
    <p:extLst>
      <p:ext uri="{BB962C8B-B14F-4D97-AF65-F5344CB8AC3E}">
        <p14:creationId xmlns:p14="http://schemas.microsoft.com/office/powerpoint/2010/main" val="1393727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7A8C4-D194-4D47-9377-D3DA48FF969D}"/>
              </a:ext>
            </a:extLst>
          </p:cNvPr>
          <p:cNvSpPr>
            <a:spLocks noGrp="1"/>
          </p:cNvSpPr>
          <p:nvPr>
            <p:ph type="title"/>
          </p:nvPr>
        </p:nvSpPr>
        <p:spPr/>
        <p:txBody>
          <a:bodyPr/>
          <a:lstStyle/>
          <a:p>
            <a:r>
              <a:rPr lang="en-US" dirty="0"/>
              <a:t>Filing of the charge sheet and service</a:t>
            </a:r>
          </a:p>
        </p:txBody>
      </p:sp>
      <p:sp>
        <p:nvSpPr>
          <p:cNvPr id="3" name="Content Placeholder 2">
            <a:extLst>
              <a:ext uri="{FF2B5EF4-FFF2-40B4-BE49-F238E27FC236}">
                <a16:creationId xmlns:a16="http://schemas.microsoft.com/office/drawing/2014/main" id="{CB2C6887-A049-4531-AE37-5119E1029018}"/>
              </a:ext>
            </a:extLst>
          </p:cNvPr>
          <p:cNvSpPr>
            <a:spLocks noGrp="1"/>
          </p:cNvSpPr>
          <p:nvPr>
            <p:ph idx="1"/>
          </p:nvPr>
        </p:nvSpPr>
        <p:spPr/>
        <p:txBody>
          <a:bodyPr>
            <a:normAutofit fontScale="70000" lnSpcReduction="20000"/>
          </a:bodyPr>
          <a:lstStyle/>
          <a:p>
            <a:endParaRPr lang="en-US" dirty="0"/>
          </a:p>
          <a:p>
            <a:r>
              <a:rPr lang="en-US" sz="2900" b="1" dirty="0"/>
              <a:t>Rule 4:</a:t>
            </a:r>
            <a:r>
              <a:rPr lang="en-US" sz="2900" dirty="0"/>
              <a:t> mandate a prosecutor filing a charge in the criminal registry to file a list of witnesses, witness statements, and copies of documents intended to be produced in evidence. </a:t>
            </a:r>
          </a:p>
          <a:p>
            <a:r>
              <a:rPr lang="en-US" sz="2900" b="1" dirty="0"/>
              <a:t>Rule 5(1):</a:t>
            </a:r>
            <a:r>
              <a:rPr lang="en-US" sz="2900" dirty="0"/>
              <a:t> specifies that within fourteen days of filing the charge sheet, the list of witnesses, witness statements, and documents must be served on the accused person or their advocate.</a:t>
            </a:r>
          </a:p>
          <a:p>
            <a:r>
              <a:rPr lang="en-US" sz="2900" b="1" dirty="0"/>
              <a:t>Rule 5(2):</a:t>
            </a:r>
            <a:r>
              <a:rPr lang="en-US" sz="2900" dirty="0"/>
              <a:t> an affidavit of service has to be filed within two days of service of documents</a:t>
            </a:r>
          </a:p>
          <a:p>
            <a:r>
              <a:rPr lang="en-US" sz="2900" b="1" dirty="0"/>
              <a:t>Rule 5(4):</a:t>
            </a:r>
            <a:r>
              <a:rPr lang="en-US" sz="2900" dirty="0"/>
              <a:t> a document or witness statement not served may not be relied on at trial.</a:t>
            </a:r>
          </a:p>
          <a:p>
            <a:r>
              <a:rPr lang="en-US" sz="2900" b="1" dirty="0"/>
              <a:t>Rule 5(5)&gt;</a:t>
            </a:r>
            <a:r>
              <a:rPr lang="en-US" sz="2900" dirty="0"/>
              <a:t> a person not named in the list of witnesses cannot testify</a:t>
            </a:r>
          </a:p>
          <a:p>
            <a:endParaRPr lang="en-US" dirty="0"/>
          </a:p>
        </p:txBody>
      </p:sp>
    </p:spTree>
    <p:extLst>
      <p:ext uri="{BB962C8B-B14F-4D97-AF65-F5344CB8AC3E}">
        <p14:creationId xmlns:p14="http://schemas.microsoft.com/office/powerpoint/2010/main" val="394649001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190</TotalTime>
  <Words>1719</Words>
  <Application>Microsoft Office PowerPoint</Application>
  <PresentationFormat>Widescreen</PresentationFormat>
  <Paragraphs>114</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Trebuchet MS</vt:lpstr>
      <vt:lpstr>Wingdings 3</vt:lpstr>
      <vt:lpstr>Facet</vt:lpstr>
      <vt:lpstr>ESTABLISHMENT OF ECONOMIC AND FINANCIAL CRIMES COURTS: NEW RULES AND PROCEDURES</vt:lpstr>
      <vt:lpstr>DEFINITION OF ECONOMIC AND FINANCIAL CRIME</vt:lpstr>
      <vt:lpstr>LEGISLATION ON ECONOMIC AND FINANCIAL CRIMES</vt:lpstr>
      <vt:lpstr>PowerPoint Presentation</vt:lpstr>
      <vt:lpstr>COMMON OFFENCES THAT CONSTITUTE ECONOMIC AND FINANCIAL CRIMES</vt:lpstr>
      <vt:lpstr>ESTABLISHMENT OF ECONOMIC AND FINANCIAL CRIMES DIVISION IN THE SUBORDINATE COURT</vt:lpstr>
      <vt:lpstr>SITTING OF THE COURT</vt:lpstr>
      <vt:lpstr>THE NEW RULES AND PROCEDURE</vt:lpstr>
      <vt:lpstr>Filing of the charge sheet and service</vt:lpstr>
      <vt:lpstr>Cont. filing of the charge sheet and service</vt:lpstr>
      <vt:lpstr>Pre-trial Conference</vt:lpstr>
      <vt:lpstr>The Trial</vt:lpstr>
      <vt:lpstr>Adjournments </vt:lpstr>
      <vt:lpstr>Abridgment of time </vt:lpstr>
      <vt:lpstr>Appeal on interlocutory applications </vt:lpstr>
      <vt:lpstr>Submissions  </vt:lpstr>
      <vt:lpstr>Ruling on case to answer</vt:lpstr>
      <vt:lpstr>Disclosure of documents by the defence</vt:lpstr>
      <vt:lpstr>Pre-defence conference</vt:lpstr>
      <vt:lpstr>Transitional provision</vt:lpstr>
      <vt:lpstr>Issues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ESTABLISHMENT OF ECONOMIC AND FINANCIAL CRIMES COURTS: NEW RULES AND PROCEDURES</dc:title>
  <dc:creator>user</dc:creator>
  <cp:lastModifiedBy>user</cp:lastModifiedBy>
  <cp:revision>20</cp:revision>
  <dcterms:created xsi:type="dcterms:W3CDTF">2024-09-13T07:24:57Z</dcterms:created>
  <dcterms:modified xsi:type="dcterms:W3CDTF">2024-09-13T10:35:14Z</dcterms:modified>
</cp:coreProperties>
</file>